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5" r:id="rId4"/>
    <p:sldId id="266" r:id="rId5"/>
    <p:sldId id="258" r:id="rId6"/>
    <p:sldId id="282" r:id="rId7"/>
    <p:sldId id="259" r:id="rId8"/>
    <p:sldId id="269" r:id="rId9"/>
    <p:sldId id="283" r:id="rId10"/>
    <p:sldId id="284" r:id="rId11"/>
    <p:sldId id="285" r:id="rId12"/>
    <p:sldId id="273" r:id="rId13"/>
    <p:sldId id="274" r:id="rId14"/>
    <p:sldId id="275" r:id="rId15"/>
    <p:sldId id="276" r:id="rId16"/>
    <p:sldId id="286" r:id="rId17"/>
    <p:sldId id="277" r:id="rId18"/>
    <p:sldId id="278" r:id="rId19"/>
    <p:sldId id="279" r:id="rId20"/>
    <p:sldId id="280" r:id="rId21"/>
    <p:sldId id="281" r:id="rId22"/>
    <p:sldId id="287" r:id="rId23"/>
    <p:sldId id="289" r:id="rId24"/>
    <p:sldId id="290" r:id="rId25"/>
    <p:sldId id="291" r:id="rId26"/>
    <p:sldId id="292" r:id="rId27"/>
    <p:sldId id="293" r:id="rId28"/>
    <p:sldId id="294" r:id="rId29"/>
    <p:sldId id="295" r:id="rId30"/>
    <p:sldId id="296" r:id="rId31"/>
    <p:sldId id="299" r:id="rId32"/>
    <p:sldId id="297" r:id="rId33"/>
    <p:sldId id="298" r:id="rId34"/>
    <p:sldId id="300" r:id="rId35"/>
    <p:sldId id="26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A28906F-5580-4661-88CE-53BB5006FF08}">
          <p14:sldIdLst>
            <p14:sldId id="256"/>
            <p14:sldId id="257"/>
            <p14:sldId id="265"/>
            <p14:sldId id="266"/>
            <p14:sldId id="258"/>
            <p14:sldId id="282"/>
            <p14:sldId id="259"/>
            <p14:sldId id="269"/>
            <p14:sldId id="283"/>
            <p14:sldId id="284"/>
            <p14:sldId id="285"/>
            <p14:sldId id="273"/>
            <p14:sldId id="274"/>
            <p14:sldId id="275"/>
            <p14:sldId id="276"/>
            <p14:sldId id="286"/>
            <p14:sldId id="277"/>
            <p14:sldId id="278"/>
            <p14:sldId id="279"/>
            <p14:sldId id="280"/>
            <p14:sldId id="281"/>
            <p14:sldId id="287"/>
            <p14:sldId id="289"/>
            <p14:sldId id="290"/>
            <p14:sldId id="291"/>
            <p14:sldId id="292"/>
            <p14:sldId id="293"/>
            <p14:sldId id="294"/>
            <p14:sldId id="295"/>
            <p14:sldId id="296"/>
            <p14:sldId id="299"/>
            <p14:sldId id="297"/>
            <p14:sldId id="298"/>
            <p14:sldId id="300"/>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097" autoAdjust="0"/>
    <p:restoredTop sz="94660"/>
  </p:normalViewPr>
  <p:slideViewPr>
    <p:cSldViewPr snapToGrid="0">
      <p:cViewPr varScale="1">
        <p:scale>
          <a:sx n="85" d="100"/>
          <a:sy n="85" d="100"/>
        </p:scale>
        <p:origin x="797"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F418CC-9E0F-42A7-8CA7-51D854BDF501}" type="datetimeFigureOut">
              <a:rPr lang="en-IN" smtClean="0"/>
              <a:t>12-12-2024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5E8394-9355-4E67-836E-5D8DB1B9B4AF}" type="slidenum">
              <a:rPr lang="en-IN" smtClean="0"/>
              <a:t>‹#›</a:t>
            </a:fld>
            <a:endParaRPr lang="en-IN"/>
          </a:p>
        </p:txBody>
      </p:sp>
    </p:spTree>
    <p:extLst>
      <p:ext uri="{BB962C8B-B14F-4D97-AF65-F5344CB8AC3E}">
        <p14:creationId xmlns:p14="http://schemas.microsoft.com/office/powerpoint/2010/main" val="400773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418CC-9E0F-42A7-8CA7-51D854BDF501}" type="datetimeFigureOut">
              <a:rPr lang="en-IN" smtClean="0"/>
              <a:t>12-12-2024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5E8394-9355-4E67-836E-5D8DB1B9B4AF}" type="slidenum">
              <a:rPr lang="en-IN" smtClean="0"/>
              <a:t>‹#›</a:t>
            </a:fld>
            <a:endParaRPr lang="en-IN"/>
          </a:p>
        </p:txBody>
      </p:sp>
    </p:spTree>
    <p:extLst>
      <p:ext uri="{BB962C8B-B14F-4D97-AF65-F5344CB8AC3E}">
        <p14:creationId xmlns:p14="http://schemas.microsoft.com/office/powerpoint/2010/main" val="1280561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418CC-9E0F-42A7-8CA7-51D854BDF501}" type="datetimeFigureOut">
              <a:rPr lang="en-IN" smtClean="0"/>
              <a:t>12-12-2024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5E8394-9355-4E67-836E-5D8DB1B9B4AF}" type="slidenum">
              <a:rPr lang="en-IN" smtClean="0"/>
              <a:t>‹#›</a:t>
            </a:fld>
            <a:endParaRPr lang="en-IN"/>
          </a:p>
        </p:txBody>
      </p:sp>
    </p:spTree>
    <p:extLst>
      <p:ext uri="{BB962C8B-B14F-4D97-AF65-F5344CB8AC3E}">
        <p14:creationId xmlns:p14="http://schemas.microsoft.com/office/powerpoint/2010/main" val="1434931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418CC-9E0F-42A7-8CA7-51D854BDF501}" type="datetimeFigureOut">
              <a:rPr lang="en-IN" smtClean="0"/>
              <a:t>12-12-2024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5E8394-9355-4E67-836E-5D8DB1B9B4AF}" type="slidenum">
              <a:rPr lang="en-IN" smtClean="0"/>
              <a:t>‹#›</a:t>
            </a:fld>
            <a:endParaRPr lang="en-IN"/>
          </a:p>
        </p:txBody>
      </p:sp>
    </p:spTree>
    <p:extLst>
      <p:ext uri="{BB962C8B-B14F-4D97-AF65-F5344CB8AC3E}">
        <p14:creationId xmlns:p14="http://schemas.microsoft.com/office/powerpoint/2010/main" val="219756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418CC-9E0F-42A7-8CA7-51D854BDF501}" type="datetimeFigureOut">
              <a:rPr lang="en-IN" smtClean="0"/>
              <a:t>12-12-2024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5E8394-9355-4E67-836E-5D8DB1B9B4AF}" type="slidenum">
              <a:rPr lang="en-IN" smtClean="0"/>
              <a:t>‹#›</a:t>
            </a:fld>
            <a:endParaRPr lang="en-IN"/>
          </a:p>
        </p:txBody>
      </p:sp>
    </p:spTree>
    <p:extLst>
      <p:ext uri="{BB962C8B-B14F-4D97-AF65-F5344CB8AC3E}">
        <p14:creationId xmlns:p14="http://schemas.microsoft.com/office/powerpoint/2010/main" val="3085126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418CC-9E0F-42A7-8CA7-51D854BDF501}" type="datetimeFigureOut">
              <a:rPr lang="en-IN" smtClean="0"/>
              <a:t>12-12-2024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5E8394-9355-4E67-836E-5D8DB1B9B4AF}" type="slidenum">
              <a:rPr lang="en-IN" smtClean="0"/>
              <a:t>‹#›</a:t>
            </a:fld>
            <a:endParaRPr lang="en-IN"/>
          </a:p>
        </p:txBody>
      </p:sp>
    </p:spTree>
    <p:extLst>
      <p:ext uri="{BB962C8B-B14F-4D97-AF65-F5344CB8AC3E}">
        <p14:creationId xmlns:p14="http://schemas.microsoft.com/office/powerpoint/2010/main" val="2879599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418CC-9E0F-42A7-8CA7-51D854BDF501}" type="datetimeFigureOut">
              <a:rPr lang="en-IN" smtClean="0"/>
              <a:t>12-12-2024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5E8394-9355-4E67-836E-5D8DB1B9B4AF}" type="slidenum">
              <a:rPr lang="en-IN" smtClean="0"/>
              <a:t>‹#›</a:t>
            </a:fld>
            <a:endParaRPr lang="en-IN"/>
          </a:p>
        </p:txBody>
      </p:sp>
    </p:spTree>
    <p:extLst>
      <p:ext uri="{BB962C8B-B14F-4D97-AF65-F5344CB8AC3E}">
        <p14:creationId xmlns:p14="http://schemas.microsoft.com/office/powerpoint/2010/main" val="1148967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F418CC-9E0F-42A7-8CA7-51D854BDF501}" type="datetimeFigureOut">
              <a:rPr lang="en-IN" smtClean="0"/>
              <a:t>12-12-2024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5E8394-9355-4E67-836E-5D8DB1B9B4AF}" type="slidenum">
              <a:rPr lang="en-IN" smtClean="0"/>
              <a:t>‹#›</a:t>
            </a:fld>
            <a:endParaRPr lang="en-IN"/>
          </a:p>
        </p:txBody>
      </p:sp>
    </p:spTree>
    <p:extLst>
      <p:ext uri="{BB962C8B-B14F-4D97-AF65-F5344CB8AC3E}">
        <p14:creationId xmlns:p14="http://schemas.microsoft.com/office/powerpoint/2010/main" val="295350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F418CC-9E0F-42A7-8CA7-51D854BDF501}" type="datetimeFigureOut">
              <a:rPr lang="en-IN" smtClean="0"/>
              <a:t>12-12-2024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F5E8394-9355-4E67-836E-5D8DB1B9B4AF}" type="slidenum">
              <a:rPr lang="en-IN" smtClean="0"/>
              <a:t>‹#›</a:t>
            </a:fld>
            <a:endParaRPr lang="en-IN"/>
          </a:p>
        </p:txBody>
      </p:sp>
    </p:spTree>
    <p:extLst>
      <p:ext uri="{BB962C8B-B14F-4D97-AF65-F5344CB8AC3E}">
        <p14:creationId xmlns:p14="http://schemas.microsoft.com/office/powerpoint/2010/main" val="189338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F418CC-9E0F-42A7-8CA7-51D854BDF501}" type="datetimeFigureOut">
              <a:rPr lang="en-IN" smtClean="0"/>
              <a:t>12-12-2024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5E8394-9355-4E67-836E-5D8DB1B9B4AF}" type="slidenum">
              <a:rPr lang="en-IN" smtClean="0"/>
              <a:t>‹#›</a:t>
            </a:fld>
            <a:endParaRPr lang="en-IN"/>
          </a:p>
        </p:txBody>
      </p:sp>
    </p:spTree>
    <p:extLst>
      <p:ext uri="{BB962C8B-B14F-4D97-AF65-F5344CB8AC3E}">
        <p14:creationId xmlns:p14="http://schemas.microsoft.com/office/powerpoint/2010/main" val="35835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F418CC-9E0F-42A7-8CA7-51D854BDF501}" type="datetimeFigureOut">
              <a:rPr lang="en-IN" smtClean="0"/>
              <a:t>12-12-2024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5E8394-9355-4E67-836E-5D8DB1B9B4AF}" type="slidenum">
              <a:rPr lang="en-IN" smtClean="0"/>
              <a:t>‹#›</a:t>
            </a:fld>
            <a:endParaRPr lang="en-IN"/>
          </a:p>
        </p:txBody>
      </p:sp>
    </p:spTree>
    <p:extLst>
      <p:ext uri="{BB962C8B-B14F-4D97-AF65-F5344CB8AC3E}">
        <p14:creationId xmlns:p14="http://schemas.microsoft.com/office/powerpoint/2010/main" val="1066093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F418CC-9E0F-42A7-8CA7-51D854BDF501}" type="datetimeFigureOut">
              <a:rPr lang="en-IN" smtClean="0"/>
              <a:t>12-12-2024</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5E8394-9355-4E67-836E-5D8DB1B9B4AF}" type="slidenum">
              <a:rPr lang="en-IN" smtClean="0"/>
              <a:t>‹#›</a:t>
            </a:fld>
            <a:endParaRPr lang="en-IN"/>
          </a:p>
        </p:txBody>
      </p:sp>
    </p:spTree>
    <p:extLst>
      <p:ext uri="{BB962C8B-B14F-4D97-AF65-F5344CB8AC3E}">
        <p14:creationId xmlns:p14="http://schemas.microsoft.com/office/powerpoint/2010/main" val="3730420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3930A7B7-9F01-42EE-62C4-8971234B5FE4}"/>
              </a:ext>
            </a:extLst>
          </p:cNvPr>
          <p:cNvSpPr txBox="1">
            <a:spLocks/>
          </p:cNvSpPr>
          <p:nvPr/>
        </p:nvSpPr>
        <p:spPr>
          <a:xfrm>
            <a:off x="974786" y="439716"/>
            <a:ext cx="6564701" cy="887422"/>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marR="5080" indent="411480">
              <a:lnSpc>
                <a:spcPct val="100000"/>
              </a:lnSpc>
              <a:spcBef>
                <a:spcPts val="100"/>
              </a:spcBef>
            </a:pPr>
            <a:r>
              <a:rPr lang="en-US" sz="2800" b="1" spc="15" dirty="0">
                <a:latin typeface="Times New Roman" panose="02020603050405020304" pitchFamily="18" charset="0"/>
                <a:cs typeface="Times New Roman" panose="02020603050405020304" pitchFamily="18" charset="0"/>
              </a:rPr>
              <a:t>Asha</a:t>
            </a:r>
            <a:r>
              <a:rPr lang="en-US" sz="2800" b="1" dirty="0">
                <a:latin typeface="Times New Roman" panose="02020603050405020304" pitchFamily="18" charset="0"/>
                <a:cs typeface="Times New Roman" panose="02020603050405020304" pitchFamily="18" charset="0"/>
              </a:rPr>
              <a:t> </a:t>
            </a:r>
            <a:r>
              <a:rPr lang="en-US" sz="2800" b="1" spc="15" dirty="0">
                <a:latin typeface="Times New Roman" panose="02020603050405020304" pitchFamily="18" charset="0"/>
                <a:cs typeface="Times New Roman" panose="02020603050405020304" pitchFamily="18" charset="0"/>
              </a:rPr>
              <a:t>M.</a:t>
            </a:r>
            <a:r>
              <a:rPr lang="en-US" sz="2800" b="1" spc="-10" dirty="0">
                <a:latin typeface="Times New Roman" panose="02020603050405020304" pitchFamily="18" charset="0"/>
                <a:cs typeface="Times New Roman" panose="02020603050405020304" pitchFamily="18" charset="0"/>
              </a:rPr>
              <a:t> </a:t>
            </a:r>
            <a:r>
              <a:rPr lang="en-US" sz="2800" b="1" spc="15" dirty="0" err="1">
                <a:latin typeface="Times New Roman" panose="02020603050405020304" pitchFamily="18" charset="0"/>
                <a:cs typeface="Times New Roman" panose="02020603050405020304" pitchFamily="18" charset="0"/>
              </a:rPr>
              <a:t>Tarsadia</a:t>
            </a:r>
            <a:r>
              <a:rPr lang="en-US" sz="2800" b="1" spc="40" dirty="0">
                <a:latin typeface="Times New Roman" panose="02020603050405020304" pitchFamily="18" charset="0"/>
                <a:cs typeface="Times New Roman" panose="02020603050405020304" pitchFamily="18" charset="0"/>
              </a:rPr>
              <a:t> </a:t>
            </a:r>
            <a:r>
              <a:rPr lang="en-US" sz="2800" b="1" spc="70" dirty="0">
                <a:latin typeface="Times New Roman" panose="02020603050405020304" pitchFamily="18" charset="0"/>
                <a:cs typeface="Times New Roman" panose="02020603050405020304" pitchFamily="18" charset="0"/>
              </a:rPr>
              <a:t>Institute</a:t>
            </a:r>
            <a:r>
              <a:rPr lang="en-US" sz="2800" b="1" spc="130" dirty="0">
                <a:latin typeface="Times New Roman" panose="02020603050405020304" pitchFamily="18" charset="0"/>
                <a:cs typeface="Times New Roman" panose="02020603050405020304" pitchFamily="18" charset="0"/>
              </a:rPr>
              <a:t> </a:t>
            </a:r>
            <a:r>
              <a:rPr lang="en-US" sz="2800" b="1" spc="25" dirty="0">
                <a:latin typeface="Times New Roman" panose="02020603050405020304" pitchFamily="18" charset="0"/>
                <a:cs typeface="Times New Roman" panose="02020603050405020304" pitchFamily="18" charset="0"/>
              </a:rPr>
              <a:t>of </a:t>
            </a:r>
          </a:p>
          <a:p>
            <a:pPr marL="12700" marR="5080" indent="411480">
              <a:lnSpc>
                <a:spcPct val="100000"/>
              </a:lnSpc>
              <a:spcBef>
                <a:spcPts val="100"/>
              </a:spcBef>
            </a:pPr>
            <a:r>
              <a:rPr lang="en-US" sz="2800" b="1" spc="30" dirty="0">
                <a:latin typeface="Times New Roman" panose="02020603050405020304" pitchFamily="18" charset="0"/>
                <a:cs typeface="Times New Roman" panose="02020603050405020304" pitchFamily="18" charset="0"/>
              </a:rPr>
              <a:t> </a:t>
            </a:r>
            <a:r>
              <a:rPr lang="en-US" sz="2800" b="1" spc="20" dirty="0">
                <a:latin typeface="Times New Roman" panose="02020603050405020304" pitchFamily="18" charset="0"/>
                <a:cs typeface="Times New Roman" panose="02020603050405020304" pitchFamily="18" charset="0"/>
              </a:rPr>
              <a:t>Computer</a:t>
            </a:r>
            <a:r>
              <a:rPr lang="en-US" sz="2800" b="1" dirty="0">
                <a:latin typeface="Times New Roman" panose="02020603050405020304" pitchFamily="18" charset="0"/>
                <a:cs typeface="Times New Roman" panose="02020603050405020304" pitchFamily="18" charset="0"/>
              </a:rPr>
              <a:t> </a:t>
            </a:r>
            <a:r>
              <a:rPr lang="en-US" sz="2800" b="1" spc="50" dirty="0">
                <a:latin typeface="Times New Roman" panose="02020603050405020304" pitchFamily="18" charset="0"/>
                <a:cs typeface="Times New Roman" panose="02020603050405020304" pitchFamily="18" charset="0"/>
              </a:rPr>
              <a:t>Science</a:t>
            </a:r>
            <a:r>
              <a:rPr lang="en-US" sz="2800" b="1" spc="55" dirty="0">
                <a:latin typeface="Times New Roman" panose="02020603050405020304" pitchFamily="18" charset="0"/>
                <a:cs typeface="Times New Roman" panose="02020603050405020304" pitchFamily="18" charset="0"/>
              </a:rPr>
              <a:t> </a:t>
            </a:r>
            <a:r>
              <a:rPr lang="en-US" sz="2800" b="1" spc="-15" dirty="0">
                <a:latin typeface="Times New Roman" panose="02020603050405020304" pitchFamily="18" charset="0"/>
                <a:cs typeface="Times New Roman" panose="02020603050405020304" pitchFamily="18" charset="0"/>
              </a:rPr>
              <a:t>and</a:t>
            </a:r>
            <a:r>
              <a:rPr lang="en-US" sz="2800" b="1" spc="35" dirty="0">
                <a:latin typeface="Times New Roman" panose="02020603050405020304" pitchFamily="18" charset="0"/>
                <a:cs typeface="Times New Roman" panose="02020603050405020304" pitchFamily="18" charset="0"/>
              </a:rPr>
              <a:t> </a:t>
            </a:r>
            <a:r>
              <a:rPr lang="en-US" sz="2800" b="1" spc="80" dirty="0">
                <a:latin typeface="Times New Roman" panose="02020603050405020304" pitchFamily="18" charset="0"/>
                <a:cs typeface="Times New Roman" panose="02020603050405020304" pitchFamily="18" charset="0"/>
              </a:rPr>
              <a:t>Technology</a:t>
            </a:r>
            <a:endParaRPr lang="en-US" sz="2800" b="1" dirty="0">
              <a:latin typeface="Times New Roman" panose="02020603050405020304" pitchFamily="18" charset="0"/>
              <a:cs typeface="Times New Roman" panose="02020603050405020304" pitchFamily="18" charset="0"/>
            </a:endParaRPr>
          </a:p>
        </p:txBody>
      </p:sp>
      <p:pic>
        <p:nvPicPr>
          <p:cNvPr id="10" name="object 3">
            <a:extLst>
              <a:ext uri="{FF2B5EF4-FFF2-40B4-BE49-F238E27FC236}">
                <a16:creationId xmlns:a16="http://schemas.microsoft.com/office/drawing/2014/main" id="{CABC66C6-E7CE-78ED-7DCC-B73BB87AACD4}"/>
              </a:ext>
            </a:extLst>
          </p:cNvPr>
          <p:cNvPicPr/>
          <p:nvPr/>
        </p:nvPicPr>
        <p:blipFill>
          <a:blip r:embed="rId2" cstate="print"/>
          <a:stretch>
            <a:fillRect/>
          </a:stretch>
        </p:blipFill>
        <p:spPr>
          <a:xfrm>
            <a:off x="7696200" y="514350"/>
            <a:ext cx="990599" cy="857249"/>
          </a:xfrm>
          <a:prstGeom prst="rect">
            <a:avLst/>
          </a:prstGeom>
        </p:spPr>
      </p:pic>
      <p:pic>
        <p:nvPicPr>
          <p:cNvPr id="11" name="object 4">
            <a:extLst>
              <a:ext uri="{FF2B5EF4-FFF2-40B4-BE49-F238E27FC236}">
                <a16:creationId xmlns:a16="http://schemas.microsoft.com/office/drawing/2014/main" id="{57251FAB-93E9-B76F-9096-53D8E5140090}"/>
              </a:ext>
            </a:extLst>
          </p:cNvPr>
          <p:cNvPicPr/>
          <p:nvPr/>
        </p:nvPicPr>
        <p:blipFill>
          <a:blip r:embed="rId3" cstate="print"/>
          <a:stretch>
            <a:fillRect/>
          </a:stretch>
        </p:blipFill>
        <p:spPr>
          <a:xfrm>
            <a:off x="381000" y="533400"/>
            <a:ext cx="1142999" cy="842962"/>
          </a:xfrm>
          <a:prstGeom prst="rect">
            <a:avLst/>
          </a:prstGeom>
        </p:spPr>
      </p:pic>
      <p:sp>
        <p:nvSpPr>
          <p:cNvPr id="12" name="object 5">
            <a:extLst>
              <a:ext uri="{FF2B5EF4-FFF2-40B4-BE49-F238E27FC236}">
                <a16:creationId xmlns:a16="http://schemas.microsoft.com/office/drawing/2014/main" id="{3CA51C97-2815-BB60-1FEF-8BD409B59F03}"/>
              </a:ext>
            </a:extLst>
          </p:cNvPr>
          <p:cNvSpPr txBox="1"/>
          <p:nvPr/>
        </p:nvSpPr>
        <p:spPr>
          <a:xfrm>
            <a:off x="1260565" y="1216481"/>
            <a:ext cx="6278922" cy="2413481"/>
          </a:xfrm>
          <a:prstGeom prst="rect">
            <a:avLst/>
          </a:prstGeom>
        </p:spPr>
        <p:txBody>
          <a:bodyPr vert="horz" wrap="square" lIns="0" tIns="12700" rIns="0" bIns="0" rtlCol="0">
            <a:spAutoFit/>
          </a:bodyPr>
          <a:lstStyle/>
          <a:p>
            <a:pPr algn="ctr">
              <a:lnSpc>
                <a:spcPct val="100000"/>
              </a:lnSpc>
            </a:pPr>
            <a:endParaRPr lang="en-IN" sz="2400" dirty="0">
              <a:latin typeface="Times New Roman" panose="02020603050405020304" pitchFamily="18" charset="0"/>
              <a:cs typeface="Times New Roman" panose="02020603050405020304" pitchFamily="18" charset="0"/>
            </a:endParaRPr>
          </a:p>
          <a:p>
            <a:pPr algn="ctr">
              <a:lnSpc>
                <a:spcPct val="100000"/>
              </a:lnSpc>
            </a:pPr>
            <a:r>
              <a:rPr lang="en-IN" sz="2800" b="1" dirty="0">
                <a:latin typeface="Times New Roman" panose="02020603050405020304" pitchFamily="18" charset="0"/>
                <a:cs typeface="Times New Roman" panose="02020603050405020304" pitchFamily="18" charset="0"/>
              </a:rPr>
              <a:t>Presentation-2</a:t>
            </a:r>
          </a:p>
          <a:p>
            <a:pPr algn="ctr">
              <a:lnSpc>
                <a:spcPct val="100000"/>
              </a:lnSpc>
            </a:pPr>
            <a:endParaRPr sz="2400" dirty="0">
              <a:latin typeface="Times New Roman" panose="02020603050405020304" pitchFamily="18" charset="0"/>
              <a:cs typeface="Times New Roman" panose="02020603050405020304" pitchFamily="18" charset="0"/>
            </a:endParaRPr>
          </a:p>
          <a:p>
            <a:pPr marL="635" algn="ctr">
              <a:lnSpc>
                <a:spcPct val="100000"/>
              </a:lnSpc>
            </a:pPr>
            <a:r>
              <a:rPr lang="en-IN" sz="4000" spc="-10" dirty="0">
                <a:solidFill>
                  <a:srgbClr val="0070C0"/>
                </a:solidFill>
                <a:latin typeface="Times New Roman" panose="02020603050405020304" pitchFamily="18" charset="0"/>
                <a:cs typeface="Times New Roman" panose="02020603050405020304" pitchFamily="18" charset="0"/>
              </a:rPr>
              <a:t> BIKE SHOWROOM MANAGEMENT SYSTEM</a:t>
            </a:r>
          </a:p>
        </p:txBody>
      </p:sp>
      <p:sp>
        <p:nvSpPr>
          <p:cNvPr id="13" name="object 6">
            <a:extLst>
              <a:ext uri="{FF2B5EF4-FFF2-40B4-BE49-F238E27FC236}">
                <a16:creationId xmlns:a16="http://schemas.microsoft.com/office/drawing/2014/main" id="{BD25E5FC-FA4C-95C1-8F88-35D98C85E68A}"/>
              </a:ext>
            </a:extLst>
          </p:cNvPr>
          <p:cNvSpPr txBox="1"/>
          <p:nvPr/>
        </p:nvSpPr>
        <p:spPr>
          <a:xfrm>
            <a:off x="2088015" y="3945923"/>
            <a:ext cx="4967969" cy="2607958"/>
          </a:xfrm>
          <a:prstGeom prst="rect">
            <a:avLst/>
          </a:prstGeom>
        </p:spPr>
        <p:txBody>
          <a:bodyPr vert="horz" wrap="square" lIns="0" tIns="12065" rIns="0" bIns="0" rtlCol="0">
            <a:spAutoFit/>
          </a:bodyPr>
          <a:lstStyle/>
          <a:p>
            <a:pPr marL="12700" marR="5080" indent="146685" algn="ctr">
              <a:lnSpc>
                <a:spcPct val="106600"/>
              </a:lnSpc>
              <a:spcBef>
                <a:spcPts val="95"/>
              </a:spcBef>
            </a:pPr>
            <a:r>
              <a:rPr sz="2600" b="1" spc="-25" dirty="0">
                <a:latin typeface="Times New Roman" panose="02020603050405020304" pitchFamily="18" charset="0"/>
                <a:cs typeface="Times New Roman" panose="02020603050405020304" pitchFamily="18" charset="0"/>
              </a:rPr>
              <a:t>Prepared</a:t>
            </a:r>
            <a:r>
              <a:rPr lang="en-IN" sz="2600" b="1" spc="-25" dirty="0">
                <a:latin typeface="Times New Roman" panose="02020603050405020304" pitchFamily="18" charset="0"/>
                <a:cs typeface="Times New Roman" panose="02020603050405020304" pitchFamily="18" charset="0"/>
              </a:rPr>
              <a:t> </a:t>
            </a:r>
            <a:r>
              <a:rPr sz="2600" b="1" spc="-15" dirty="0">
                <a:latin typeface="Times New Roman" panose="02020603050405020304" pitchFamily="18" charset="0"/>
                <a:cs typeface="Times New Roman" panose="02020603050405020304" pitchFamily="18" charset="0"/>
              </a:rPr>
              <a:t>by</a:t>
            </a:r>
            <a:endParaRPr lang="en-US" sz="2600" b="1" spc="-15" dirty="0">
              <a:latin typeface="Times New Roman" panose="02020603050405020304" pitchFamily="18" charset="0"/>
              <a:cs typeface="Times New Roman" panose="02020603050405020304" pitchFamily="18" charset="0"/>
            </a:endParaRPr>
          </a:p>
          <a:p>
            <a:pPr marL="12700" marR="5080" indent="146685" algn="ctr">
              <a:lnSpc>
                <a:spcPct val="106600"/>
              </a:lnSpc>
              <a:spcBef>
                <a:spcPts val="95"/>
              </a:spcBef>
            </a:pPr>
            <a:r>
              <a:rPr lang="en-US" sz="2400" spc="-5" dirty="0">
                <a:latin typeface="Times New Roman" panose="02020603050405020304" pitchFamily="18" charset="0"/>
                <a:cs typeface="Times New Roman" panose="02020603050405020304" pitchFamily="18" charset="0"/>
              </a:rPr>
              <a:t>Ritesh Jayantibhai Bhusara</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202303103510153</a:t>
            </a:r>
            <a:r>
              <a:rPr sz="2400" spc="-5"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gn="ctr">
              <a:lnSpc>
                <a:spcPct val="100000"/>
              </a:lnSpc>
              <a:spcBef>
                <a:spcPts val="15"/>
              </a:spcBef>
            </a:pPr>
            <a:endParaRPr lang="en-IN" sz="3450" dirty="0">
              <a:latin typeface="Times New Roman" panose="02020603050405020304" pitchFamily="18" charset="0"/>
              <a:cs typeface="Times New Roman" panose="02020603050405020304" pitchFamily="18" charset="0"/>
            </a:endParaRPr>
          </a:p>
          <a:p>
            <a:pPr marL="290195" algn="ctr">
              <a:lnSpc>
                <a:spcPct val="100000"/>
              </a:lnSpc>
            </a:pPr>
            <a:r>
              <a:rPr sz="2600" b="1" spc="-10" dirty="0">
                <a:solidFill>
                  <a:srgbClr val="0F243E"/>
                </a:solidFill>
                <a:latin typeface="Times New Roman" panose="02020603050405020304" pitchFamily="18" charset="0"/>
                <a:cs typeface="Times New Roman" panose="02020603050405020304" pitchFamily="18" charset="0"/>
              </a:rPr>
              <a:t>Guided</a:t>
            </a:r>
            <a:r>
              <a:rPr sz="2600" b="1" spc="-50" dirty="0">
                <a:solidFill>
                  <a:srgbClr val="0F243E"/>
                </a:solidFill>
                <a:latin typeface="Times New Roman" panose="02020603050405020304" pitchFamily="18" charset="0"/>
                <a:cs typeface="Times New Roman" panose="02020603050405020304" pitchFamily="18" charset="0"/>
              </a:rPr>
              <a:t> </a:t>
            </a:r>
            <a:r>
              <a:rPr sz="2600" b="1" spc="-15" dirty="0">
                <a:solidFill>
                  <a:srgbClr val="0F243E"/>
                </a:solidFill>
                <a:latin typeface="Times New Roman" panose="02020603050405020304" pitchFamily="18" charset="0"/>
                <a:cs typeface="Times New Roman" panose="02020603050405020304" pitchFamily="18" charset="0"/>
              </a:rPr>
              <a:t>by</a:t>
            </a:r>
            <a:endParaRPr sz="2600" dirty="0">
              <a:latin typeface="Times New Roman" panose="02020603050405020304" pitchFamily="18" charset="0"/>
              <a:cs typeface="Times New Roman" panose="02020603050405020304" pitchFamily="18" charset="0"/>
            </a:endParaRPr>
          </a:p>
          <a:p>
            <a:pPr marL="0" marR="0" lvl="0" indent="0" algn="ctr" rtl="0">
              <a:spcBef>
                <a:spcPts val="518"/>
              </a:spcBef>
              <a:spcAft>
                <a:spcPts val="0"/>
              </a:spcAft>
              <a:buNone/>
            </a:pPr>
            <a:r>
              <a:rPr lang="en-IN" sz="2400" b="0" i="0" u="none" strike="noStrike" cap="none" dirty="0">
                <a:solidFill>
                  <a:srgbClr val="0F243E"/>
                </a:solidFill>
                <a:latin typeface="Times New Roman" panose="02020603050405020304" pitchFamily="18" charset="0"/>
                <a:ea typeface="Times New Roman"/>
                <a:cs typeface="Times New Roman" panose="02020603050405020304" pitchFamily="18" charset="0"/>
                <a:sym typeface="Times New Roman"/>
              </a:rPr>
              <a:t>   Prof.</a:t>
            </a:r>
            <a:r>
              <a:rPr lang="en-IN" sz="2400" dirty="0">
                <a:solidFill>
                  <a:srgbClr val="0F243E"/>
                </a:solidFill>
                <a:latin typeface="Times New Roman" panose="02020603050405020304" pitchFamily="18" charset="0"/>
                <a:ea typeface="Times New Roman"/>
                <a:cs typeface="Times New Roman" panose="02020603050405020304" pitchFamily="18" charset="0"/>
                <a:sym typeface="Times New Roman"/>
              </a:rPr>
              <a:t>Vidhi Sutaria Mam</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9526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4FD969-6EDA-54C9-5735-7155EA9E7C5F}"/>
              </a:ext>
            </a:extLst>
          </p:cNvPr>
          <p:cNvSpPr txBox="1"/>
          <p:nvPr/>
        </p:nvSpPr>
        <p:spPr>
          <a:xfrm>
            <a:off x="392501" y="114787"/>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Functional Requirements</a:t>
            </a:r>
          </a:p>
        </p:txBody>
      </p:sp>
      <p:sp>
        <p:nvSpPr>
          <p:cNvPr id="5" name="TextBox 4">
            <a:extLst>
              <a:ext uri="{FF2B5EF4-FFF2-40B4-BE49-F238E27FC236}">
                <a16:creationId xmlns:a16="http://schemas.microsoft.com/office/drawing/2014/main" id="{78448B18-368A-69DB-5A6C-F11080650DBF}"/>
              </a:ext>
            </a:extLst>
          </p:cNvPr>
          <p:cNvSpPr txBox="1"/>
          <p:nvPr/>
        </p:nvSpPr>
        <p:spPr>
          <a:xfrm>
            <a:off x="792534" y="761118"/>
            <a:ext cx="8117457"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User:</a:t>
            </a:r>
          </a:p>
        </p:txBody>
      </p:sp>
      <p:graphicFrame>
        <p:nvGraphicFramePr>
          <p:cNvPr id="6" name="Table 5">
            <a:extLst>
              <a:ext uri="{FF2B5EF4-FFF2-40B4-BE49-F238E27FC236}">
                <a16:creationId xmlns:a16="http://schemas.microsoft.com/office/drawing/2014/main" id="{8C728045-9FA9-452E-ABA2-4626D978CE3F}"/>
              </a:ext>
            </a:extLst>
          </p:cNvPr>
          <p:cNvGraphicFramePr>
            <a:graphicFrameLocks noGrp="1"/>
          </p:cNvGraphicFramePr>
          <p:nvPr/>
        </p:nvGraphicFramePr>
        <p:xfrm>
          <a:off x="664232" y="1306642"/>
          <a:ext cx="7789653" cy="5133117"/>
        </p:xfrm>
        <a:graphic>
          <a:graphicData uri="http://schemas.openxmlformats.org/drawingml/2006/table">
            <a:tbl>
              <a:tblPr firstRow="1" bandRow="1">
                <a:tableStyleId>{5940675A-B579-460E-94D1-54222C63F5DA}</a:tableStyleId>
              </a:tblPr>
              <a:tblGrid>
                <a:gridCol w="602548">
                  <a:extLst>
                    <a:ext uri="{9D8B030D-6E8A-4147-A177-3AD203B41FA5}">
                      <a16:colId xmlns:a16="http://schemas.microsoft.com/office/drawing/2014/main" val="647490785"/>
                    </a:ext>
                  </a:extLst>
                </a:gridCol>
                <a:gridCol w="7187105">
                  <a:extLst>
                    <a:ext uri="{9D8B030D-6E8A-4147-A177-3AD203B41FA5}">
                      <a16:colId xmlns:a16="http://schemas.microsoft.com/office/drawing/2014/main" val="1915704671"/>
                    </a:ext>
                  </a:extLst>
                </a:gridCol>
              </a:tblGrid>
              <a:tr h="325247">
                <a:tc>
                  <a:txBody>
                    <a:bodyPr/>
                    <a:lstStyle/>
                    <a:p>
                      <a:pPr algn="l"/>
                      <a:r>
                        <a:rPr lang="en-IN" sz="1800" b="1" dirty="0">
                          <a:latin typeface="Times New Roman" panose="02020603050405020304" pitchFamily="18" charset="0"/>
                          <a:cs typeface="Times New Roman" panose="02020603050405020304" pitchFamily="18" charset="0"/>
                        </a:rPr>
                        <a:t>ID</a:t>
                      </a:r>
                      <a:r>
                        <a:rPr lang="en-IN" sz="1500" b="1" dirty="0">
                          <a:latin typeface="Times New Roman" panose="02020603050405020304" pitchFamily="18" charset="0"/>
                          <a:cs typeface="Times New Roman" panose="02020603050405020304" pitchFamily="18" charset="0"/>
                        </a:rPr>
                        <a:t> </a:t>
                      </a:r>
                    </a:p>
                  </a:txBody>
                  <a:tcPr marT="37785" marB="37785" anchor="ctr"/>
                </a:tc>
                <a:tc>
                  <a:txBody>
                    <a:bodyPr/>
                    <a:lstStyle/>
                    <a:p>
                      <a:pPr algn="l"/>
                      <a:r>
                        <a:rPr lang="en-IN" sz="1800" b="1" dirty="0">
                          <a:latin typeface="Times New Roman" panose="02020603050405020304" pitchFamily="18" charset="0"/>
                          <a:cs typeface="Times New Roman" panose="02020603050405020304" pitchFamily="18" charset="0"/>
                        </a:rPr>
                        <a:t>Title and Description</a:t>
                      </a:r>
                    </a:p>
                  </a:txBody>
                  <a:tcPr marT="37785" marB="37785" anchor="ctr"/>
                </a:tc>
                <a:extLst>
                  <a:ext uri="{0D108BD9-81ED-4DB2-BD59-A6C34878D82A}">
                    <a16:rowId xmlns:a16="http://schemas.microsoft.com/office/drawing/2014/main" val="2821287113"/>
                  </a:ext>
                </a:extLst>
              </a:tr>
              <a:tr h="835246">
                <a:tc>
                  <a:txBody>
                    <a:bodyPr/>
                    <a:lstStyle/>
                    <a:p>
                      <a:pPr algn="l"/>
                      <a:r>
                        <a:rPr lang="en-US" sz="1600" dirty="0">
                          <a:latin typeface="Times New Roman" panose="02020603050405020304" pitchFamily="18" charset="0"/>
                          <a:cs typeface="Times New Roman" panose="02020603050405020304" pitchFamily="18" charset="0"/>
                        </a:rPr>
                        <a:t>FR1</a:t>
                      </a:r>
                      <a:endParaRPr lang="en-IN" sz="1600" dirty="0">
                        <a:latin typeface="Times New Roman" panose="02020603050405020304" pitchFamily="18" charset="0"/>
                        <a:cs typeface="Times New Roman" panose="02020603050405020304" pitchFamily="18" charset="0"/>
                      </a:endParaRPr>
                    </a:p>
                  </a:txBody>
                  <a:tcPr marT="37785" marB="37785" anchor="ctr"/>
                </a:tc>
                <a:tc>
                  <a:txBody>
                    <a:bodyPr/>
                    <a:lstStyle/>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Title: Registration</a:t>
                      </a:r>
                    </a:p>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Description: Used to register new users in the system, allowing them to create an account</a:t>
                      </a:r>
                    </a:p>
                  </a:txBody>
                  <a:tcPr marT="37785" marB="37785" anchor="ctr"/>
                </a:tc>
                <a:extLst>
                  <a:ext uri="{0D108BD9-81ED-4DB2-BD59-A6C34878D82A}">
                    <a16:rowId xmlns:a16="http://schemas.microsoft.com/office/drawing/2014/main" val="2890346173"/>
                  </a:ext>
                </a:extLst>
              </a:tr>
              <a:tr h="835246">
                <a:tc>
                  <a:txBody>
                    <a:bodyPr/>
                    <a:lstStyle/>
                    <a:p>
                      <a:pPr algn="l"/>
                      <a:r>
                        <a:rPr lang="en-US" sz="1600" dirty="0">
                          <a:latin typeface="Times New Roman" panose="02020603050405020304" pitchFamily="18" charset="0"/>
                          <a:cs typeface="Times New Roman" panose="02020603050405020304" pitchFamily="18" charset="0"/>
                        </a:rPr>
                        <a:t>FR2</a:t>
                      </a:r>
                      <a:endParaRPr lang="en-IN" sz="1600" dirty="0">
                        <a:latin typeface="Times New Roman" panose="02020603050405020304" pitchFamily="18" charset="0"/>
                        <a:cs typeface="Times New Roman" panose="02020603050405020304" pitchFamily="18" charset="0"/>
                      </a:endParaRPr>
                    </a:p>
                  </a:txBody>
                  <a:tcPr marT="37785" marB="37785" anchor="ctr"/>
                </a:tc>
                <a:tc>
                  <a:txBody>
                    <a:bodyPr/>
                    <a:lstStyle/>
                    <a:p>
                      <a:pPr rtl="0"/>
                      <a:r>
                        <a:rPr lang="en-IN" sz="1800" kern="1200" dirty="0">
                          <a:solidFill>
                            <a:schemeClr val="tx1"/>
                          </a:solidFill>
                          <a:effectLst/>
                          <a:latin typeface="+mn-lt"/>
                          <a:ea typeface="+mn-ea"/>
                          <a:cs typeface="+mn-cs"/>
                        </a:rPr>
                        <a:t>Title: Login and Password Management</a:t>
                      </a:r>
                    </a:p>
                    <a:p>
                      <a:pPr rtl="0"/>
                      <a:r>
                        <a:rPr lang="en-IN" sz="1800" kern="1200" dirty="0">
                          <a:solidFill>
                            <a:schemeClr val="tx1"/>
                          </a:solidFill>
                          <a:effectLst/>
                          <a:latin typeface="+mn-lt"/>
                          <a:ea typeface="+mn-ea"/>
                          <a:cs typeface="+mn-cs"/>
                        </a:rPr>
                        <a:t>Description: Provides secure login and password management for users, ensuring their accounts are protected.</a:t>
                      </a:r>
                    </a:p>
                  </a:txBody>
                  <a:tcPr marT="37785" marB="37785" anchor="ctr"/>
                </a:tc>
                <a:extLst>
                  <a:ext uri="{0D108BD9-81ED-4DB2-BD59-A6C34878D82A}">
                    <a16:rowId xmlns:a16="http://schemas.microsoft.com/office/drawing/2014/main" val="366854046"/>
                  </a:ext>
                </a:extLst>
              </a:tr>
              <a:tr h="695879">
                <a:tc>
                  <a:txBody>
                    <a:bodyPr/>
                    <a:lstStyle/>
                    <a:p>
                      <a:pPr algn="l"/>
                      <a:r>
                        <a:rPr lang="en-US" sz="1600" dirty="0">
                          <a:latin typeface="Times New Roman" panose="02020603050405020304" pitchFamily="18" charset="0"/>
                          <a:cs typeface="Times New Roman" panose="02020603050405020304" pitchFamily="18" charset="0"/>
                        </a:rPr>
                        <a:t>FR3</a:t>
                      </a:r>
                      <a:endParaRPr lang="en-IN" sz="1600" dirty="0">
                        <a:latin typeface="Times New Roman" panose="02020603050405020304" pitchFamily="18" charset="0"/>
                        <a:cs typeface="Times New Roman" panose="02020603050405020304" pitchFamily="18" charset="0"/>
                      </a:endParaRPr>
                    </a:p>
                  </a:txBody>
                  <a:tcPr marT="37785" marB="37785" anchor="ctr"/>
                </a:tc>
                <a:tc>
                  <a:txBody>
                    <a:bodyPr/>
                    <a:lstStyle/>
                    <a:p>
                      <a:pPr rtl="0"/>
                      <a:r>
                        <a:rPr lang="en-IN" sz="1800" kern="1200" dirty="0">
                          <a:solidFill>
                            <a:schemeClr val="tx1"/>
                          </a:solidFill>
                          <a:effectLst/>
                          <a:latin typeface="+mn-lt"/>
                          <a:ea typeface="+mn-ea"/>
                          <a:cs typeface="+mn-cs"/>
                        </a:rPr>
                        <a:t>Title: Home page</a:t>
                      </a:r>
                    </a:p>
                    <a:p>
                      <a:pPr rtl="0"/>
                      <a:r>
                        <a:rPr lang="en-IN" sz="1800" kern="1200" dirty="0">
                          <a:solidFill>
                            <a:schemeClr val="tx1"/>
                          </a:solidFill>
                          <a:effectLst/>
                          <a:latin typeface="+mn-lt"/>
                          <a:ea typeface="+mn-ea"/>
                          <a:cs typeface="+mn-cs"/>
                        </a:rPr>
                        <a:t>Description: Displays the Vehicles available for sale and test drives.</a:t>
                      </a:r>
                    </a:p>
                  </a:txBody>
                  <a:tcPr marT="37785" marB="37785" anchor="ctr"/>
                </a:tc>
                <a:extLst>
                  <a:ext uri="{0D108BD9-81ED-4DB2-BD59-A6C34878D82A}">
                    <a16:rowId xmlns:a16="http://schemas.microsoft.com/office/drawing/2014/main" val="3417641170"/>
                  </a:ext>
                </a:extLst>
              </a:tr>
              <a:tr h="695879">
                <a:tc>
                  <a:txBody>
                    <a:bodyPr/>
                    <a:lstStyle/>
                    <a:p>
                      <a:pPr algn="l"/>
                      <a:r>
                        <a:rPr lang="en-IN" sz="1600" dirty="0">
                          <a:latin typeface="Times New Roman" panose="02020603050405020304" pitchFamily="18" charset="0"/>
                          <a:cs typeface="Times New Roman" panose="02020603050405020304" pitchFamily="18" charset="0"/>
                        </a:rPr>
                        <a:t>FR4</a:t>
                      </a:r>
                    </a:p>
                  </a:txBody>
                  <a:tcPr marT="37785" marB="37785" anchor="ctr"/>
                </a:tc>
                <a:tc>
                  <a:txBody>
                    <a:bodyPr/>
                    <a:lstStyle/>
                    <a:p>
                      <a:pPr rtl="0"/>
                      <a:r>
                        <a:rPr lang="en-IN" sz="1800" kern="1200" dirty="0">
                          <a:solidFill>
                            <a:schemeClr val="tx1"/>
                          </a:solidFill>
                          <a:effectLst/>
                          <a:latin typeface="+mn-lt"/>
                          <a:ea typeface="+mn-ea"/>
                          <a:cs typeface="+mn-cs"/>
                        </a:rPr>
                        <a:t>Title: Booking a test drive or ordering a vehicles</a:t>
                      </a:r>
                    </a:p>
                    <a:p>
                      <a:pPr rtl="0"/>
                      <a:r>
                        <a:rPr lang="en-IN" sz="1800" kern="1200" dirty="0">
                          <a:solidFill>
                            <a:schemeClr val="tx1"/>
                          </a:solidFill>
                          <a:effectLst/>
                          <a:latin typeface="+mn-lt"/>
                          <a:ea typeface="+mn-ea"/>
                          <a:cs typeface="+mn-cs"/>
                        </a:rPr>
                        <a:t>Description: Allows users to book a test drive or order a vehicle in advance</a:t>
                      </a:r>
                    </a:p>
                  </a:txBody>
                  <a:tcPr marT="37785" marB="37785" anchor="ctr"/>
                </a:tc>
                <a:extLst>
                  <a:ext uri="{0D108BD9-81ED-4DB2-BD59-A6C34878D82A}">
                    <a16:rowId xmlns:a16="http://schemas.microsoft.com/office/drawing/2014/main" val="3883161835"/>
                  </a:ext>
                </a:extLst>
              </a:tr>
              <a:tr h="695879">
                <a:tc>
                  <a:txBody>
                    <a:bodyPr/>
                    <a:lstStyle/>
                    <a:p>
                      <a:pPr algn="l"/>
                      <a:r>
                        <a:rPr lang="en-IN" sz="1600" dirty="0">
                          <a:latin typeface="Times New Roman" panose="02020603050405020304" pitchFamily="18" charset="0"/>
                          <a:cs typeface="Times New Roman" panose="02020603050405020304" pitchFamily="18" charset="0"/>
                        </a:rPr>
                        <a:t>FR5</a:t>
                      </a:r>
                    </a:p>
                  </a:txBody>
                  <a:tcPr marT="37785" marB="37785" anchor="ctr"/>
                </a:tc>
                <a:tc>
                  <a:txBody>
                    <a:bodyPr/>
                    <a:lstStyle/>
                    <a:p>
                      <a:pPr rtl="0"/>
                      <a:r>
                        <a:rPr lang="en-IN" sz="1800" kern="1200" dirty="0">
                          <a:solidFill>
                            <a:schemeClr val="tx1"/>
                          </a:solidFill>
                          <a:effectLst/>
                          <a:latin typeface="+mn-lt"/>
                          <a:ea typeface="+mn-ea"/>
                          <a:cs typeface="+mn-cs"/>
                        </a:rPr>
                        <a:t>Title: Payment</a:t>
                      </a:r>
                    </a:p>
                    <a:p>
                      <a:pPr rtl="0"/>
                      <a:r>
                        <a:rPr lang="en-IN" sz="1800" kern="1200" dirty="0">
                          <a:solidFill>
                            <a:schemeClr val="tx1"/>
                          </a:solidFill>
                          <a:effectLst/>
                          <a:latin typeface="+mn-lt"/>
                          <a:ea typeface="+mn-ea"/>
                          <a:cs typeface="+mn-cs"/>
                        </a:rPr>
                        <a:t>Description: Allows users to make payments for their orders</a:t>
                      </a:r>
                    </a:p>
                  </a:txBody>
                  <a:tcPr marT="37785" marB="37785" anchor="ctr"/>
                </a:tc>
                <a:extLst>
                  <a:ext uri="{0D108BD9-81ED-4DB2-BD59-A6C34878D82A}">
                    <a16:rowId xmlns:a16="http://schemas.microsoft.com/office/drawing/2014/main" val="1097742801"/>
                  </a:ext>
                </a:extLst>
              </a:tr>
              <a:tr h="695879">
                <a:tc>
                  <a:txBody>
                    <a:bodyPr/>
                    <a:lstStyle/>
                    <a:p>
                      <a:pPr algn="l"/>
                      <a:r>
                        <a:rPr lang="en-IN" sz="1600" dirty="0">
                          <a:latin typeface="Times New Roman" panose="02020603050405020304" pitchFamily="18" charset="0"/>
                          <a:cs typeface="Times New Roman" panose="02020603050405020304" pitchFamily="18" charset="0"/>
                        </a:rPr>
                        <a:t>FR6</a:t>
                      </a:r>
                    </a:p>
                  </a:txBody>
                  <a:tcPr marT="37785" marB="37785" anchor="ctr"/>
                </a:tc>
                <a:tc>
                  <a:txBody>
                    <a:bodyPr/>
                    <a:lstStyle/>
                    <a:p>
                      <a:pPr rtl="0"/>
                      <a:r>
                        <a:rPr lang="en-IN" sz="1800" kern="1200" dirty="0">
                          <a:solidFill>
                            <a:schemeClr val="tx1"/>
                          </a:solidFill>
                          <a:effectLst/>
                          <a:latin typeface="+mn-lt"/>
                          <a:ea typeface="+mn-ea"/>
                          <a:cs typeface="+mn-cs"/>
                        </a:rPr>
                        <a:t>Title: Tracking Orders</a:t>
                      </a:r>
                    </a:p>
                    <a:p>
                      <a:pPr rtl="0"/>
                      <a:r>
                        <a:rPr lang="en-IN" sz="1800" kern="1200" dirty="0">
                          <a:solidFill>
                            <a:schemeClr val="tx1"/>
                          </a:solidFill>
                          <a:effectLst/>
                          <a:latin typeface="+mn-lt"/>
                          <a:ea typeface="+mn-ea"/>
                          <a:cs typeface="+mn-cs"/>
                        </a:rPr>
                        <a:t>Description: User are able to track their orders or get conformation on their test drives slots.</a:t>
                      </a:r>
                    </a:p>
                  </a:txBody>
                  <a:tcPr marT="37785" marB="37785" anchor="ctr"/>
                </a:tc>
                <a:extLst>
                  <a:ext uri="{0D108BD9-81ED-4DB2-BD59-A6C34878D82A}">
                    <a16:rowId xmlns:a16="http://schemas.microsoft.com/office/drawing/2014/main" val="1323149349"/>
                  </a:ext>
                </a:extLst>
              </a:tr>
            </a:tbl>
          </a:graphicData>
        </a:graphic>
      </p:graphicFrame>
    </p:spTree>
    <p:extLst>
      <p:ext uri="{BB962C8B-B14F-4D97-AF65-F5344CB8AC3E}">
        <p14:creationId xmlns:p14="http://schemas.microsoft.com/office/powerpoint/2010/main" val="288852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4FD969-6EDA-54C9-5735-7155EA9E7C5F}"/>
              </a:ext>
            </a:extLst>
          </p:cNvPr>
          <p:cNvSpPr txBox="1"/>
          <p:nvPr/>
        </p:nvSpPr>
        <p:spPr>
          <a:xfrm>
            <a:off x="392501" y="114787"/>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Non-Functional Requirements</a:t>
            </a:r>
          </a:p>
        </p:txBody>
      </p:sp>
      <p:graphicFrame>
        <p:nvGraphicFramePr>
          <p:cNvPr id="6" name="Table 5">
            <a:extLst>
              <a:ext uri="{FF2B5EF4-FFF2-40B4-BE49-F238E27FC236}">
                <a16:creationId xmlns:a16="http://schemas.microsoft.com/office/drawing/2014/main" id="{8C728045-9FA9-452E-ABA2-4626D978CE3F}"/>
              </a:ext>
            </a:extLst>
          </p:cNvPr>
          <p:cNvGraphicFramePr>
            <a:graphicFrameLocks noGrp="1"/>
          </p:cNvGraphicFramePr>
          <p:nvPr>
            <p:extLst>
              <p:ext uri="{D42A27DB-BD31-4B8C-83A1-F6EECF244321}">
                <p14:modId xmlns:p14="http://schemas.microsoft.com/office/powerpoint/2010/main" val="1372485201"/>
              </p:ext>
            </p:extLst>
          </p:nvPr>
        </p:nvGraphicFramePr>
        <p:xfrm>
          <a:off x="677173" y="862441"/>
          <a:ext cx="7770035" cy="4880381"/>
        </p:xfrm>
        <a:graphic>
          <a:graphicData uri="http://schemas.openxmlformats.org/drawingml/2006/table">
            <a:tbl>
              <a:tblPr firstRow="1" bandRow="1">
                <a:tableStyleId>{5940675A-B579-460E-94D1-54222C63F5DA}</a:tableStyleId>
              </a:tblPr>
              <a:tblGrid>
                <a:gridCol w="703392">
                  <a:extLst>
                    <a:ext uri="{9D8B030D-6E8A-4147-A177-3AD203B41FA5}">
                      <a16:colId xmlns:a16="http://schemas.microsoft.com/office/drawing/2014/main" val="647490785"/>
                    </a:ext>
                  </a:extLst>
                </a:gridCol>
                <a:gridCol w="7066643">
                  <a:extLst>
                    <a:ext uri="{9D8B030D-6E8A-4147-A177-3AD203B41FA5}">
                      <a16:colId xmlns:a16="http://schemas.microsoft.com/office/drawing/2014/main" val="1915704671"/>
                    </a:ext>
                  </a:extLst>
                </a:gridCol>
              </a:tblGrid>
              <a:tr h="325247">
                <a:tc>
                  <a:txBody>
                    <a:bodyPr/>
                    <a:lstStyle/>
                    <a:p>
                      <a:pPr algn="l"/>
                      <a:r>
                        <a:rPr lang="en-IN" sz="1800" b="1" dirty="0">
                          <a:latin typeface="Times New Roman" panose="02020603050405020304" pitchFamily="18" charset="0"/>
                          <a:cs typeface="Times New Roman" panose="02020603050405020304" pitchFamily="18" charset="0"/>
                        </a:rPr>
                        <a:t>ID</a:t>
                      </a:r>
                      <a:r>
                        <a:rPr lang="en-IN" sz="1500" b="1" dirty="0">
                          <a:latin typeface="Times New Roman" panose="02020603050405020304" pitchFamily="18" charset="0"/>
                          <a:cs typeface="Times New Roman" panose="02020603050405020304" pitchFamily="18" charset="0"/>
                        </a:rPr>
                        <a:t> </a:t>
                      </a:r>
                    </a:p>
                  </a:txBody>
                  <a:tcPr marT="37785" marB="37785" anchor="ctr"/>
                </a:tc>
                <a:tc>
                  <a:txBody>
                    <a:bodyPr/>
                    <a:lstStyle/>
                    <a:p>
                      <a:pPr algn="l"/>
                      <a:r>
                        <a:rPr lang="en-IN" sz="1800" b="1" dirty="0">
                          <a:latin typeface="Times New Roman" panose="02020603050405020304" pitchFamily="18" charset="0"/>
                          <a:cs typeface="Times New Roman" panose="02020603050405020304" pitchFamily="18" charset="0"/>
                        </a:rPr>
                        <a:t>Title and Description</a:t>
                      </a:r>
                    </a:p>
                  </a:txBody>
                  <a:tcPr marT="37785" marB="37785" anchor="ctr"/>
                </a:tc>
                <a:extLst>
                  <a:ext uri="{0D108BD9-81ED-4DB2-BD59-A6C34878D82A}">
                    <a16:rowId xmlns:a16="http://schemas.microsoft.com/office/drawing/2014/main" val="2821287113"/>
                  </a:ext>
                </a:extLst>
              </a:tr>
              <a:tr h="835246">
                <a:tc>
                  <a:txBody>
                    <a:bodyPr/>
                    <a:lstStyle/>
                    <a:p>
                      <a:pPr algn="l"/>
                      <a:r>
                        <a:rPr lang="en-US" sz="1600" dirty="0">
                          <a:latin typeface="Times New Roman" panose="02020603050405020304" pitchFamily="18" charset="0"/>
                          <a:cs typeface="Times New Roman" panose="02020603050405020304" pitchFamily="18" charset="0"/>
                        </a:rPr>
                        <a:t>NFR1</a:t>
                      </a:r>
                      <a:endParaRPr lang="en-IN" sz="1600" dirty="0">
                        <a:latin typeface="Times New Roman" panose="02020603050405020304" pitchFamily="18" charset="0"/>
                        <a:cs typeface="Times New Roman" panose="02020603050405020304" pitchFamily="18" charset="0"/>
                      </a:endParaRPr>
                    </a:p>
                  </a:txBody>
                  <a:tcPr marT="37785" marB="37785" anchor="ctr"/>
                </a:tc>
                <a:tc>
                  <a:txBody>
                    <a:bodyPr/>
                    <a:lstStyle/>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Title: Performance Requirements</a:t>
                      </a:r>
                    </a:p>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Description: The website should load quickly and provide a smooth user experience.</a:t>
                      </a:r>
                    </a:p>
                  </a:txBody>
                  <a:tcPr marT="37785" marB="37785" anchor="ctr"/>
                </a:tc>
                <a:extLst>
                  <a:ext uri="{0D108BD9-81ED-4DB2-BD59-A6C34878D82A}">
                    <a16:rowId xmlns:a16="http://schemas.microsoft.com/office/drawing/2014/main" val="2890346173"/>
                  </a:ext>
                </a:extLst>
              </a:tr>
              <a:tr h="835246">
                <a:tc>
                  <a:txBody>
                    <a:bodyPr/>
                    <a:lstStyle/>
                    <a:p>
                      <a:pPr algn="l"/>
                      <a:r>
                        <a:rPr lang="en-US" sz="1600" dirty="0">
                          <a:latin typeface="Times New Roman" panose="02020603050405020304" pitchFamily="18" charset="0"/>
                          <a:cs typeface="Times New Roman" panose="02020603050405020304" pitchFamily="18" charset="0"/>
                        </a:rPr>
                        <a:t>NFR2</a:t>
                      </a:r>
                      <a:endParaRPr lang="en-IN" sz="1600" dirty="0">
                        <a:latin typeface="Times New Roman" panose="02020603050405020304" pitchFamily="18" charset="0"/>
                        <a:cs typeface="Times New Roman" panose="02020603050405020304" pitchFamily="18" charset="0"/>
                      </a:endParaRPr>
                    </a:p>
                  </a:txBody>
                  <a:tcPr marT="37785" marB="37785" anchor="ctr"/>
                </a:tc>
                <a:tc>
                  <a:txBody>
                    <a:bodyPr/>
                    <a:lstStyle/>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Title: Safety Requirements</a:t>
                      </a:r>
                    </a:p>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Description: The website must implement HTTPS for secure data transmission and protect user information.</a:t>
                      </a:r>
                    </a:p>
                  </a:txBody>
                  <a:tcPr marT="37785" marB="37785" anchor="ctr"/>
                </a:tc>
                <a:extLst>
                  <a:ext uri="{0D108BD9-81ED-4DB2-BD59-A6C34878D82A}">
                    <a16:rowId xmlns:a16="http://schemas.microsoft.com/office/drawing/2014/main" val="366854046"/>
                  </a:ext>
                </a:extLst>
              </a:tr>
              <a:tr h="695879">
                <a:tc>
                  <a:txBody>
                    <a:bodyPr/>
                    <a:lstStyle/>
                    <a:p>
                      <a:pPr algn="l"/>
                      <a:r>
                        <a:rPr lang="en-US" sz="1600" dirty="0">
                          <a:latin typeface="Times New Roman" panose="02020603050405020304" pitchFamily="18" charset="0"/>
                          <a:cs typeface="Times New Roman" panose="02020603050405020304" pitchFamily="18" charset="0"/>
                        </a:rPr>
                        <a:t>NFR3</a:t>
                      </a:r>
                      <a:endParaRPr lang="en-IN" sz="1600" dirty="0">
                        <a:latin typeface="Times New Roman" panose="02020603050405020304" pitchFamily="18" charset="0"/>
                        <a:cs typeface="Times New Roman" panose="02020603050405020304" pitchFamily="18" charset="0"/>
                      </a:endParaRPr>
                    </a:p>
                  </a:txBody>
                  <a:tcPr marT="37785" marB="37785" anchor="ctr"/>
                </a:tc>
                <a:tc>
                  <a:txBody>
                    <a:bodyPr/>
                    <a:lstStyle/>
                    <a:p>
                      <a:pPr algn="l" rtl="0">
                        <a:lnSpc>
                          <a:spcPct val="115000"/>
                        </a:lnSpc>
                      </a:pPr>
                      <a:r>
                        <a:rPr lang="en-IN" sz="1800" dirty="0">
                          <a:solidFill>
                            <a:srgbClr val="000000"/>
                          </a:solidFill>
                          <a:effectLst/>
                          <a:latin typeface="Times New Roman" panose="02020603050405020304" pitchFamily="18" charset="0"/>
                          <a:cs typeface="Times New Roman" panose="02020603050405020304" pitchFamily="18" charset="0"/>
                        </a:rPr>
                        <a:t>Title:</a:t>
                      </a:r>
                      <a:r>
                        <a:rPr lang="en-IN" sz="1800" spc="-10" dirty="0">
                          <a:solidFill>
                            <a:srgbClr val="000000"/>
                          </a:solidFill>
                          <a:effectLst/>
                          <a:latin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cs typeface="Times New Roman" panose="02020603050405020304" pitchFamily="18" charset="0"/>
                        </a:rPr>
                        <a:t>Usability Requirements</a:t>
                      </a:r>
                    </a:p>
                    <a:p>
                      <a:pPr algn="l" rtl="0">
                        <a:lnSpc>
                          <a:spcPct val="115000"/>
                        </a:lnSpc>
                      </a:pPr>
                      <a:r>
                        <a:rPr lang="en-IN" sz="1800" dirty="0">
                          <a:solidFill>
                            <a:srgbClr val="000000"/>
                          </a:solidFill>
                          <a:effectLst/>
                          <a:latin typeface="Times New Roman" panose="02020603050405020304" pitchFamily="18" charset="0"/>
                          <a:cs typeface="Times New Roman" panose="02020603050405020304" pitchFamily="18" charset="0"/>
                        </a:rPr>
                        <a:t>Description:</a:t>
                      </a:r>
                      <a:r>
                        <a:rPr lang="en-IN" sz="1800" spc="-10" dirty="0">
                          <a:solidFill>
                            <a:srgbClr val="000000"/>
                          </a:solidFill>
                          <a:effectLst/>
                          <a:latin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cs typeface="Times New Roman" panose="02020603050405020304" pitchFamily="18" charset="0"/>
                        </a:rPr>
                        <a:t>The interface should be intuitive and easy to navigate for all users.</a:t>
                      </a:r>
                    </a:p>
                  </a:txBody>
                  <a:tcPr marL="7620" marR="7620" marT="7620" marB="7620"/>
                </a:tc>
                <a:extLst>
                  <a:ext uri="{0D108BD9-81ED-4DB2-BD59-A6C34878D82A}">
                    <a16:rowId xmlns:a16="http://schemas.microsoft.com/office/drawing/2014/main" val="3417641170"/>
                  </a:ext>
                </a:extLst>
              </a:tr>
              <a:tr h="695879">
                <a:tc>
                  <a:txBody>
                    <a:bodyPr/>
                    <a:lstStyle/>
                    <a:p>
                      <a:pPr algn="l"/>
                      <a:r>
                        <a:rPr lang="en-IN" sz="1600" dirty="0">
                          <a:latin typeface="Times New Roman" panose="02020603050405020304" pitchFamily="18" charset="0"/>
                          <a:cs typeface="Times New Roman" panose="02020603050405020304" pitchFamily="18" charset="0"/>
                        </a:rPr>
                        <a:t>NFR4</a:t>
                      </a:r>
                    </a:p>
                  </a:txBody>
                  <a:tcPr marT="37785" marB="37785" anchor="ctr"/>
                </a:tc>
                <a:tc>
                  <a:txBody>
                    <a:bodyPr/>
                    <a:lstStyle/>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Title: Reliability Requirements</a:t>
                      </a:r>
                    </a:p>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Description: The system shall perform automatic daily backups to ensure data is preserved.</a:t>
                      </a:r>
                    </a:p>
                  </a:txBody>
                  <a:tcPr marT="37785" marB="37785" anchor="ctr"/>
                </a:tc>
                <a:extLst>
                  <a:ext uri="{0D108BD9-81ED-4DB2-BD59-A6C34878D82A}">
                    <a16:rowId xmlns:a16="http://schemas.microsoft.com/office/drawing/2014/main" val="3883161835"/>
                  </a:ext>
                </a:extLst>
              </a:tr>
              <a:tr h="695879">
                <a:tc>
                  <a:txBody>
                    <a:bodyPr/>
                    <a:lstStyle/>
                    <a:p>
                      <a:pPr algn="l"/>
                      <a:r>
                        <a:rPr lang="en-IN" sz="1600" dirty="0">
                          <a:latin typeface="Times New Roman" panose="02020603050405020304" pitchFamily="18" charset="0"/>
                          <a:cs typeface="Times New Roman" panose="02020603050405020304" pitchFamily="18" charset="0"/>
                        </a:rPr>
                        <a:t>NFR5</a:t>
                      </a:r>
                    </a:p>
                  </a:txBody>
                  <a:tcPr marT="37785" marB="37785" anchor="ctr"/>
                </a:tc>
                <a:tc>
                  <a:txBody>
                    <a:bodyPr/>
                    <a:lstStyle/>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Title: Maintainability</a:t>
                      </a:r>
                    </a:p>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Description: The system shall be modular to allow for easy maintenance and future updates.</a:t>
                      </a:r>
                    </a:p>
                  </a:txBody>
                  <a:tcPr marT="37785" marB="37785" anchor="ctr"/>
                </a:tc>
                <a:extLst>
                  <a:ext uri="{0D108BD9-81ED-4DB2-BD59-A6C34878D82A}">
                    <a16:rowId xmlns:a16="http://schemas.microsoft.com/office/drawing/2014/main" val="1097742801"/>
                  </a:ext>
                </a:extLst>
              </a:tr>
            </a:tbl>
          </a:graphicData>
        </a:graphic>
      </p:graphicFrame>
    </p:spTree>
    <p:extLst>
      <p:ext uri="{BB962C8B-B14F-4D97-AF65-F5344CB8AC3E}">
        <p14:creationId xmlns:p14="http://schemas.microsoft.com/office/powerpoint/2010/main" val="3854674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6D9E6-5DB3-0594-1A72-311A57AF3096}"/>
              </a:ext>
            </a:extLst>
          </p:cNvPr>
          <p:cNvSpPr txBox="1"/>
          <p:nvPr/>
        </p:nvSpPr>
        <p:spPr>
          <a:xfrm>
            <a:off x="293299" y="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Use Case Diagram</a:t>
            </a:r>
          </a:p>
        </p:txBody>
      </p:sp>
      <p:pic>
        <p:nvPicPr>
          <p:cNvPr id="5" name="Picture 4">
            <a:extLst>
              <a:ext uri="{FF2B5EF4-FFF2-40B4-BE49-F238E27FC236}">
                <a16:creationId xmlns:a16="http://schemas.microsoft.com/office/drawing/2014/main" id="{3368A105-89F8-2417-FC7F-C2544A1488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4043" y="660606"/>
            <a:ext cx="5673991" cy="6197394"/>
          </a:xfrm>
          <a:prstGeom prst="rect">
            <a:avLst/>
          </a:prstGeom>
        </p:spPr>
      </p:pic>
    </p:spTree>
    <p:extLst>
      <p:ext uri="{BB962C8B-B14F-4D97-AF65-F5344CB8AC3E}">
        <p14:creationId xmlns:p14="http://schemas.microsoft.com/office/powerpoint/2010/main" val="936050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6D9E6-5DB3-0594-1A72-311A57AF3096}"/>
              </a:ext>
            </a:extLst>
          </p:cNvPr>
          <p:cNvSpPr txBox="1"/>
          <p:nvPr/>
        </p:nvSpPr>
        <p:spPr>
          <a:xfrm>
            <a:off x="293299" y="0"/>
            <a:ext cx="8333117" cy="646331"/>
          </a:xfrm>
          <a:prstGeom prst="rect">
            <a:avLst/>
          </a:prstGeom>
          <a:noFill/>
        </p:spPr>
        <p:txBody>
          <a:bodyPr wrap="square">
            <a:spAutoFit/>
          </a:bodyPr>
          <a:lstStyle/>
          <a:p>
            <a:pPr algn="ctr"/>
            <a:r>
              <a:rPr lang="pt-BR" sz="3600" b="1" dirty="0">
                <a:latin typeface="Times New Roman" panose="02020603050405020304" pitchFamily="18" charset="0"/>
                <a:cs typeface="Times New Roman" panose="02020603050405020304" pitchFamily="18" charset="0"/>
              </a:rPr>
              <a:t>ER Diagram</a:t>
            </a:r>
            <a:endParaRPr lang="en-IN" sz="36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8B481BA-1067-F9AC-7EB0-34D071D70A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3298" y="646331"/>
            <a:ext cx="8333117" cy="6057459"/>
          </a:xfrm>
          <a:prstGeom prst="rect">
            <a:avLst/>
          </a:prstGeom>
        </p:spPr>
      </p:pic>
    </p:spTree>
    <p:extLst>
      <p:ext uri="{BB962C8B-B14F-4D97-AF65-F5344CB8AC3E}">
        <p14:creationId xmlns:p14="http://schemas.microsoft.com/office/powerpoint/2010/main" val="1227862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6D9E6-5DB3-0594-1A72-311A57AF3096}"/>
              </a:ext>
            </a:extLst>
          </p:cNvPr>
          <p:cNvSpPr txBox="1"/>
          <p:nvPr/>
        </p:nvSpPr>
        <p:spPr>
          <a:xfrm>
            <a:off x="293299" y="0"/>
            <a:ext cx="8333117" cy="646331"/>
          </a:xfrm>
          <a:prstGeom prst="rect">
            <a:avLst/>
          </a:prstGeom>
          <a:noFill/>
        </p:spPr>
        <p:txBody>
          <a:bodyPr wrap="square">
            <a:spAutoFit/>
          </a:bodyPr>
          <a:lstStyle/>
          <a:p>
            <a:pPr algn="ctr"/>
            <a:r>
              <a:rPr lang="pt-BR" sz="3600" b="1" dirty="0">
                <a:latin typeface="Times New Roman" panose="02020603050405020304" pitchFamily="18" charset="0"/>
                <a:cs typeface="Times New Roman" panose="02020603050405020304" pitchFamily="18" charset="0"/>
              </a:rPr>
              <a:t>DFD Diagram(Level 0)</a:t>
            </a:r>
            <a:endParaRPr lang="en-IN"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FC3251C-0190-CCC6-AE21-2F9F349EF4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3516" y="1468073"/>
            <a:ext cx="7092682" cy="2216126"/>
          </a:xfrm>
          <a:prstGeom prst="rect">
            <a:avLst/>
          </a:prstGeom>
        </p:spPr>
      </p:pic>
    </p:spTree>
    <p:extLst>
      <p:ext uri="{BB962C8B-B14F-4D97-AF65-F5344CB8AC3E}">
        <p14:creationId xmlns:p14="http://schemas.microsoft.com/office/powerpoint/2010/main" val="1280913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6D9E6-5DB3-0594-1A72-311A57AF3096}"/>
              </a:ext>
            </a:extLst>
          </p:cNvPr>
          <p:cNvSpPr txBox="1"/>
          <p:nvPr/>
        </p:nvSpPr>
        <p:spPr>
          <a:xfrm>
            <a:off x="293299" y="0"/>
            <a:ext cx="8333117" cy="646331"/>
          </a:xfrm>
          <a:prstGeom prst="rect">
            <a:avLst/>
          </a:prstGeom>
          <a:noFill/>
        </p:spPr>
        <p:txBody>
          <a:bodyPr wrap="square">
            <a:spAutoFit/>
          </a:bodyPr>
          <a:lstStyle/>
          <a:p>
            <a:pPr algn="ctr"/>
            <a:r>
              <a:rPr lang="pt-BR" sz="3600" b="1" dirty="0">
                <a:latin typeface="Times New Roman" panose="02020603050405020304" pitchFamily="18" charset="0"/>
                <a:cs typeface="Times New Roman" panose="02020603050405020304" pitchFamily="18" charset="0"/>
              </a:rPr>
              <a:t>DFD Diagram (Level 1)</a:t>
            </a:r>
            <a:endParaRPr lang="en-IN"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CBB7A2D-A1F0-4404-8E28-130641E6F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24" y="646331"/>
            <a:ext cx="8059469" cy="6068134"/>
          </a:xfrm>
          <a:prstGeom prst="rect">
            <a:avLst/>
          </a:prstGeom>
        </p:spPr>
      </p:pic>
    </p:spTree>
    <p:extLst>
      <p:ext uri="{BB962C8B-B14F-4D97-AF65-F5344CB8AC3E}">
        <p14:creationId xmlns:p14="http://schemas.microsoft.com/office/powerpoint/2010/main" val="2237083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6D9E6-5DB3-0594-1A72-311A57AF3096}"/>
              </a:ext>
            </a:extLst>
          </p:cNvPr>
          <p:cNvSpPr txBox="1"/>
          <p:nvPr/>
        </p:nvSpPr>
        <p:spPr>
          <a:xfrm>
            <a:off x="293299" y="0"/>
            <a:ext cx="8333117" cy="646331"/>
          </a:xfrm>
          <a:prstGeom prst="rect">
            <a:avLst/>
          </a:prstGeom>
          <a:noFill/>
        </p:spPr>
        <p:txBody>
          <a:bodyPr wrap="square">
            <a:spAutoFit/>
          </a:bodyPr>
          <a:lstStyle/>
          <a:p>
            <a:pPr algn="ctr"/>
            <a:r>
              <a:rPr lang="pt-BR" sz="3600" b="1" dirty="0">
                <a:latin typeface="Times New Roman" panose="02020603050405020304" pitchFamily="18" charset="0"/>
                <a:cs typeface="Times New Roman" panose="02020603050405020304" pitchFamily="18" charset="0"/>
              </a:rPr>
              <a:t>DFD Diagram (Level 2)</a:t>
            </a:r>
            <a:endParaRPr lang="en-IN"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CBB7A2D-A1F0-4404-8E28-130641E6F8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0122" y="1940338"/>
            <a:ext cx="8059469" cy="3139461"/>
          </a:xfrm>
          <a:prstGeom prst="rect">
            <a:avLst/>
          </a:prstGeom>
        </p:spPr>
      </p:pic>
    </p:spTree>
    <p:extLst>
      <p:ext uri="{BB962C8B-B14F-4D97-AF65-F5344CB8AC3E}">
        <p14:creationId xmlns:p14="http://schemas.microsoft.com/office/powerpoint/2010/main" val="60119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6D9E6-5DB3-0594-1A72-311A57AF3096}"/>
              </a:ext>
            </a:extLst>
          </p:cNvPr>
          <p:cNvSpPr txBox="1"/>
          <p:nvPr/>
        </p:nvSpPr>
        <p:spPr>
          <a:xfrm>
            <a:off x="293299" y="0"/>
            <a:ext cx="8333117" cy="646331"/>
          </a:xfrm>
          <a:prstGeom prst="rect">
            <a:avLst/>
          </a:prstGeom>
          <a:noFill/>
        </p:spPr>
        <p:txBody>
          <a:bodyPr wrap="square">
            <a:spAutoFit/>
          </a:bodyPr>
          <a:lstStyle/>
          <a:p>
            <a:pPr algn="ctr"/>
            <a:r>
              <a:rPr lang="pt-BR" sz="3600" b="1" dirty="0">
                <a:latin typeface="Times New Roman" panose="02020603050405020304" pitchFamily="18" charset="0"/>
                <a:cs typeface="Times New Roman" panose="02020603050405020304" pitchFamily="18" charset="0"/>
              </a:rPr>
              <a:t>Activity Diagram</a:t>
            </a:r>
            <a:endParaRPr lang="en-IN"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42060CD-9802-15AD-2260-E5DC8CE3B9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7223" y="571451"/>
            <a:ext cx="8025781" cy="6161044"/>
          </a:xfrm>
          <a:prstGeom prst="rect">
            <a:avLst/>
          </a:prstGeom>
        </p:spPr>
      </p:pic>
    </p:spTree>
    <p:extLst>
      <p:ext uri="{BB962C8B-B14F-4D97-AF65-F5344CB8AC3E}">
        <p14:creationId xmlns:p14="http://schemas.microsoft.com/office/powerpoint/2010/main" val="215823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6D9E6-5DB3-0594-1A72-311A57AF3096}"/>
              </a:ext>
            </a:extLst>
          </p:cNvPr>
          <p:cNvSpPr txBox="1"/>
          <p:nvPr/>
        </p:nvSpPr>
        <p:spPr>
          <a:xfrm>
            <a:off x="293299" y="0"/>
            <a:ext cx="8333117" cy="646331"/>
          </a:xfrm>
          <a:prstGeom prst="rect">
            <a:avLst/>
          </a:prstGeom>
          <a:noFill/>
        </p:spPr>
        <p:txBody>
          <a:bodyPr wrap="square">
            <a:spAutoFit/>
          </a:bodyPr>
          <a:lstStyle/>
          <a:p>
            <a:pPr algn="ctr"/>
            <a:r>
              <a:rPr lang="pt-BR" sz="3600" b="1" dirty="0">
                <a:latin typeface="Times New Roman" panose="02020603050405020304" pitchFamily="18" charset="0"/>
                <a:cs typeface="Times New Roman" panose="02020603050405020304" pitchFamily="18" charset="0"/>
              </a:rPr>
              <a:t>State Diagram</a:t>
            </a:r>
            <a:endParaRPr lang="en-IN"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44206F3-C0BF-4251-99EF-731E19E96C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38551" y="646331"/>
            <a:ext cx="3442611" cy="6211669"/>
          </a:xfrm>
          <a:prstGeom prst="rect">
            <a:avLst/>
          </a:prstGeom>
        </p:spPr>
      </p:pic>
    </p:spTree>
    <p:extLst>
      <p:ext uri="{BB962C8B-B14F-4D97-AF65-F5344CB8AC3E}">
        <p14:creationId xmlns:p14="http://schemas.microsoft.com/office/powerpoint/2010/main" val="1348602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6D9E6-5DB3-0594-1A72-311A57AF3096}"/>
              </a:ext>
            </a:extLst>
          </p:cNvPr>
          <p:cNvSpPr txBox="1"/>
          <p:nvPr/>
        </p:nvSpPr>
        <p:spPr>
          <a:xfrm>
            <a:off x="293299" y="0"/>
            <a:ext cx="8333117" cy="646331"/>
          </a:xfrm>
          <a:prstGeom prst="rect">
            <a:avLst/>
          </a:prstGeom>
          <a:noFill/>
        </p:spPr>
        <p:txBody>
          <a:bodyPr wrap="square">
            <a:spAutoFit/>
          </a:bodyPr>
          <a:lstStyle/>
          <a:p>
            <a:pPr algn="ctr"/>
            <a:r>
              <a:rPr lang="pt-BR" sz="3600" b="1" dirty="0">
                <a:latin typeface="Times New Roman" panose="02020603050405020304" pitchFamily="18" charset="0"/>
                <a:cs typeface="Times New Roman" panose="02020603050405020304" pitchFamily="18" charset="0"/>
              </a:rPr>
              <a:t>State Diagram</a:t>
            </a:r>
            <a:endParaRPr lang="en-IN"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7D4BA1D-4331-59C7-2CE8-F68CEFAD25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384" y="646331"/>
            <a:ext cx="3552946" cy="6159260"/>
          </a:xfrm>
          <a:prstGeom prst="rect">
            <a:avLst/>
          </a:prstGeom>
        </p:spPr>
      </p:pic>
    </p:spTree>
    <p:extLst>
      <p:ext uri="{BB962C8B-B14F-4D97-AF65-F5344CB8AC3E}">
        <p14:creationId xmlns:p14="http://schemas.microsoft.com/office/powerpoint/2010/main" val="154723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3C941E-2431-D647-43CE-4112964BCE90}"/>
              </a:ext>
            </a:extLst>
          </p:cNvPr>
          <p:cNvSpPr txBox="1"/>
          <p:nvPr/>
        </p:nvSpPr>
        <p:spPr>
          <a:xfrm>
            <a:off x="2096220" y="345056"/>
            <a:ext cx="4572000"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7C488B95-0D71-B0D6-A941-500EE923EA12}"/>
              </a:ext>
            </a:extLst>
          </p:cNvPr>
          <p:cNvSpPr txBox="1"/>
          <p:nvPr/>
        </p:nvSpPr>
        <p:spPr>
          <a:xfrm>
            <a:off x="513272" y="1526877"/>
            <a:ext cx="8117456" cy="3231654"/>
          </a:xfrm>
          <a:prstGeom prst="rect">
            <a:avLst/>
          </a:prstGeom>
          <a:noFill/>
        </p:spPr>
        <p:txBody>
          <a:bodyPr wrap="square" rtlCol="0">
            <a:spAutoFit/>
          </a:bodyPr>
          <a:lstStyle/>
          <a:p>
            <a:r>
              <a:rPr lang="en-IN" sz="2800" b="1" dirty="0">
                <a:solidFill>
                  <a:srgbClr val="000000"/>
                </a:solidFill>
                <a:effectLst/>
                <a:latin typeface="Times New Roman" panose="02020603050405020304" pitchFamily="18" charset="0"/>
                <a:cs typeface="Times New Roman" panose="02020603050405020304" pitchFamily="18" charset="0"/>
              </a:rPr>
              <a:t>Purpose</a:t>
            </a:r>
          </a:p>
          <a:p>
            <a:endParaRPr lang="en-US" sz="2400" dirty="0">
              <a:latin typeface="Times New Roman"/>
              <a:ea typeface="Times New Roman"/>
              <a:cs typeface="Times New Roman"/>
              <a:sym typeface="Times New Roman"/>
            </a:endParaRPr>
          </a:p>
          <a:p>
            <a:r>
              <a:rPr lang="en-US" sz="2400" dirty="0">
                <a:latin typeface="Times New Roman"/>
                <a:ea typeface="Times New Roman"/>
                <a:cs typeface="Times New Roman"/>
                <a:sym typeface="Times New Roman"/>
              </a:rPr>
              <a:t>This project can be used by showroom agencies for keeping the records of their customer and manage product availability on users web page.In the proposed system we do not need to maintain records or everything manually,if any enquiry occurs it is done automatically because DBMS gives facility of having relationship between table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6023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6D9E6-5DB3-0594-1A72-311A57AF3096}"/>
              </a:ext>
            </a:extLst>
          </p:cNvPr>
          <p:cNvSpPr txBox="1"/>
          <p:nvPr/>
        </p:nvSpPr>
        <p:spPr>
          <a:xfrm>
            <a:off x="293299" y="0"/>
            <a:ext cx="8333117" cy="646331"/>
          </a:xfrm>
          <a:prstGeom prst="rect">
            <a:avLst/>
          </a:prstGeom>
          <a:noFill/>
        </p:spPr>
        <p:txBody>
          <a:bodyPr wrap="square">
            <a:spAutoFit/>
          </a:bodyPr>
          <a:lstStyle/>
          <a:p>
            <a:pPr algn="ctr"/>
            <a:r>
              <a:rPr lang="pt-BR" sz="3600" b="1" dirty="0">
                <a:latin typeface="Times New Roman" panose="02020603050405020304" pitchFamily="18" charset="0"/>
                <a:cs typeface="Times New Roman" panose="02020603050405020304" pitchFamily="18" charset="0"/>
              </a:rPr>
              <a:t>Sequence Diagram</a:t>
            </a:r>
            <a:endParaRPr lang="en-IN"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DED4F99-123C-9C0A-26C3-B593D078C4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89189" y="646330"/>
            <a:ext cx="3565621" cy="6211669"/>
          </a:xfrm>
          <a:prstGeom prst="rect">
            <a:avLst/>
          </a:prstGeom>
        </p:spPr>
      </p:pic>
    </p:spTree>
    <p:extLst>
      <p:ext uri="{BB962C8B-B14F-4D97-AF65-F5344CB8AC3E}">
        <p14:creationId xmlns:p14="http://schemas.microsoft.com/office/powerpoint/2010/main" val="194751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293298" y="40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973667" y="1464733"/>
            <a:ext cx="7467600" cy="2585323"/>
          </a:xfrm>
          <a:prstGeom prst="rect">
            <a:avLst/>
          </a:prstGeom>
          <a:noFill/>
        </p:spPr>
        <p:txBody>
          <a:bodyPr wrap="square" rtlCol="0">
            <a:spAutoFit/>
          </a:bodyPr>
          <a:lstStyle/>
          <a:p>
            <a:pPr algn="just"/>
            <a:r>
              <a:rPr lang="en-IN" sz="1800" dirty="0">
                <a:solidFill>
                  <a:srgbClr val="000000"/>
                </a:solidFill>
                <a:effectLst/>
                <a:latin typeface="Times New Roman, serif"/>
              </a:rPr>
              <a:t>The Showroom Management System will enhance the operational efficiency of a bike showroom by automating tasks related to inventory, sales, customer management, and reporting. With its user-friendly interface, real-time updates, and secure architecture, the system ensures smooth day-to-day operations and improved customer service. By streamlining workflows and providing useful analytics, the system helps showroom managers make informed decisions, thus contributing to overall business growth. This SRS provides a comprehensive roadmap for building a robust and scalable system tailored to the specific needs of a bike showroom.</a:t>
            </a:r>
            <a:endParaRPr lang="en-IN" sz="180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404781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293298" y="40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368901" y="1219868"/>
            <a:ext cx="1848558" cy="369332"/>
          </a:xfrm>
          <a:prstGeom prst="rect">
            <a:avLst/>
          </a:prstGeom>
          <a:noFill/>
        </p:spPr>
        <p:txBody>
          <a:bodyPr wrap="square" rtlCol="0">
            <a:spAutoFit/>
          </a:bodyPr>
          <a:lstStyle/>
          <a:p>
            <a:pPr algn="just"/>
            <a:r>
              <a:rPr lang="en-IN" sz="1800" dirty="0">
                <a:solidFill>
                  <a:srgbClr val="000000"/>
                </a:solidFill>
                <a:effectLst/>
                <a:latin typeface="Calibri" panose="020F0502020204030204" pitchFamily="34" charset="0"/>
              </a:rPr>
              <a:t>Registration Page</a:t>
            </a:r>
          </a:p>
        </p:txBody>
      </p:sp>
      <p:pic>
        <p:nvPicPr>
          <p:cNvPr id="5" name="Picture 4">
            <a:extLst>
              <a:ext uri="{FF2B5EF4-FFF2-40B4-BE49-F238E27FC236}">
                <a16:creationId xmlns:a16="http://schemas.microsoft.com/office/drawing/2014/main" id="{C4142189-1819-4CFC-BD86-9371474BF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820" y="1816289"/>
            <a:ext cx="7698070" cy="3835958"/>
          </a:xfrm>
          <a:prstGeom prst="rect">
            <a:avLst/>
          </a:prstGeom>
        </p:spPr>
      </p:pic>
    </p:spTree>
    <p:extLst>
      <p:ext uri="{BB962C8B-B14F-4D97-AF65-F5344CB8AC3E}">
        <p14:creationId xmlns:p14="http://schemas.microsoft.com/office/powerpoint/2010/main" val="1464651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293298" y="40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647721" y="1205753"/>
            <a:ext cx="1848558" cy="369332"/>
          </a:xfrm>
          <a:prstGeom prst="rect">
            <a:avLst/>
          </a:prstGeom>
          <a:noFill/>
        </p:spPr>
        <p:txBody>
          <a:bodyPr wrap="square" rtlCol="0">
            <a:spAutoFit/>
          </a:bodyPr>
          <a:lstStyle/>
          <a:p>
            <a:pPr algn="just"/>
            <a:r>
              <a:rPr lang="en-IN" dirty="0">
                <a:solidFill>
                  <a:srgbClr val="000000"/>
                </a:solidFill>
                <a:latin typeface="Calibri" panose="020F0502020204030204" pitchFamily="34" charset="0"/>
              </a:rPr>
              <a:t>Login</a:t>
            </a:r>
            <a:r>
              <a:rPr lang="en-IN" sz="1800" dirty="0">
                <a:solidFill>
                  <a:srgbClr val="000000"/>
                </a:solidFill>
                <a:effectLst/>
                <a:latin typeface="Calibri" panose="020F0502020204030204" pitchFamily="34" charset="0"/>
              </a:rPr>
              <a:t> Page</a:t>
            </a:r>
          </a:p>
        </p:txBody>
      </p:sp>
      <p:pic>
        <p:nvPicPr>
          <p:cNvPr id="5" name="Picture 4">
            <a:extLst>
              <a:ext uri="{FF2B5EF4-FFF2-40B4-BE49-F238E27FC236}">
                <a16:creationId xmlns:a16="http://schemas.microsoft.com/office/drawing/2014/main" id="{C4142189-1819-4CFC-BD86-9371474BF8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0820" y="1839821"/>
            <a:ext cx="7698070" cy="3788893"/>
          </a:xfrm>
          <a:prstGeom prst="rect">
            <a:avLst/>
          </a:prstGeom>
        </p:spPr>
      </p:pic>
    </p:spTree>
    <p:extLst>
      <p:ext uri="{BB962C8B-B14F-4D97-AF65-F5344CB8AC3E}">
        <p14:creationId xmlns:p14="http://schemas.microsoft.com/office/powerpoint/2010/main" val="2010076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293298" y="40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647721" y="1205753"/>
            <a:ext cx="1848558" cy="369332"/>
          </a:xfrm>
          <a:prstGeom prst="rect">
            <a:avLst/>
          </a:prstGeom>
          <a:noFill/>
        </p:spPr>
        <p:txBody>
          <a:bodyPr wrap="square" rtlCol="0">
            <a:spAutoFit/>
          </a:bodyPr>
          <a:lstStyle/>
          <a:p>
            <a:pPr algn="just"/>
            <a:r>
              <a:rPr lang="en-IN" sz="1800" dirty="0">
                <a:solidFill>
                  <a:srgbClr val="000000"/>
                </a:solidFill>
                <a:effectLst/>
                <a:latin typeface="Calibri" panose="020F0502020204030204" pitchFamily="34" charset="0"/>
              </a:rPr>
              <a:t>User Home Page</a:t>
            </a:r>
          </a:p>
        </p:txBody>
      </p:sp>
      <p:pic>
        <p:nvPicPr>
          <p:cNvPr id="5" name="Picture 4">
            <a:extLst>
              <a:ext uri="{FF2B5EF4-FFF2-40B4-BE49-F238E27FC236}">
                <a16:creationId xmlns:a16="http://schemas.microsoft.com/office/drawing/2014/main" id="{C4142189-1819-4CFC-BD86-9371474BF8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195" y="1725307"/>
            <a:ext cx="8333116" cy="4687378"/>
          </a:xfrm>
          <a:prstGeom prst="rect">
            <a:avLst/>
          </a:prstGeom>
        </p:spPr>
      </p:pic>
    </p:spTree>
    <p:extLst>
      <p:ext uri="{BB962C8B-B14F-4D97-AF65-F5344CB8AC3E}">
        <p14:creationId xmlns:p14="http://schemas.microsoft.com/office/powerpoint/2010/main" val="1318182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293298" y="40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647721" y="1205753"/>
            <a:ext cx="2026938" cy="369332"/>
          </a:xfrm>
          <a:prstGeom prst="rect">
            <a:avLst/>
          </a:prstGeom>
          <a:noFill/>
        </p:spPr>
        <p:txBody>
          <a:bodyPr wrap="square" rtlCol="0">
            <a:spAutoFit/>
          </a:bodyPr>
          <a:lstStyle/>
          <a:p>
            <a:pPr algn="just"/>
            <a:r>
              <a:rPr lang="en-IN" dirty="0">
                <a:solidFill>
                  <a:srgbClr val="000000"/>
                </a:solidFill>
                <a:latin typeface="Calibri" panose="020F0502020204030204" pitchFamily="34" charset="0"/>
              </a:rPr>
              <a:t>Admin Dashboard</a:t>
            </a:r>
            <a:endParaRPr lang="en-IN" sz="1800" dirty="0">
              <a:solidFill>
                <a:srgbClr val="000000"/>
              </a:solidFill>
              <a:effectLst/>
              <a:latin typeface="Calibri" panose="020F0502020204030204" pitchFamily="34" charset="0"/>
            </a:endParaRPr>
          </a:p>
        </p:txBody>
      </p:sp>
      <p:pic>
        <p:nvPicPr>
          <p:cNvPr id="5" name="Picture 4">
            <a:extLst>
              <a:ext uri="{FF2B5EF4-FFF2-40B4-BE49-F238E27FC236}">
                <a16:creationId xmlns:a16="http://schemas.microsoft.com/office/drawing/2014/main" id="{C4142189-1819-4CFC-BD86-9371474BF8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408" y="1725306"/>
            <a:ext cx="8589616" cy="4451375"/>
          </a:xfrm>
          <a:prstGeom prst="rect">
            <a:avLst/>
          </a:prstGeom>
        </p:spPr>
      </p:pic>
    </p:spTree>
    <p:extLst>
      <p:ext uri="{BB962C8B-B14F-4D97-AF65-F5344CB8AC3E}">
        <p14:creationId xmlns:p14="http://schemas.microsoft.com/office/powerpoint/2010/main" val="563404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293298" y="40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647721" y="1205753"/>
            <a:ext cx="2026938" cy="369332"/>
          </a:xfrm>
          <a:prstGeom prst="rect">
            <a:avLst/>
          </a:prstGeom>
          <a:noFill/>
        </p:spPr>
        <p:txBody>
          <a:bodyPr wrap="square" rtlCol="0">
            <a:spAutoFit/>
          </a:bodyPr>
          <a:lstStyle/>
          <a:p>
            <a:pPr algn="just"/>
            <a:r>
              <a:rPr lang="en-IN" sz="1800" dirty="0">
                <a:solidFill>
                  <a:srgbClr val="000000"/>
                </a:solidFill>
                <a:effectLst/>
                <a:latin typeface="Calibri" panose="020F0502020204030204" pitchFamily="34" charset="0"/>
              </a:rPr>
              <a:t>Manage </a:t>
            </a:r>
            <a:r>
              <a:rPr lang="en-IN" dirty="0">
                <a:solidFill>
                  <a:srgbClr val="000000"/>
                </a:solidFill>
                <a:latin typeface="Calibri" panose="020F0502020204030204" pitchFamily="34" charset="0"/>
              </a:rPr>
              <a:t>Products</a:t>
            </a:r>
            <a:endParaRPr lang="en-IN" sz="1800" dirty="0">
              <a:solidFill>
                <a:srgbClr val="000000"/>
              </a:solidFill>
              <a:effectLst/>
              <a:latin typeface="Calibri" panose="020F0502020204030204" pitchFamily="34" charset="0"/>
            </a:endParaRPr>
          </a:p>
        </p:txBody>
      </p:sp>
      <p:pic>
        <p:nvPicPr>
          <p:cNvPr id="5" name="Picture 4">
            <a:extLst>
              <a:ext uri="{FF2B5EF4-FFF2-40B4-BE49-F238E27FC236}">
                <a16:creationId xmlns:a16="http://schemas.microsoft.com/office/drawing/2014/main" id="{C4142189-1819-4CFC-BD86-9371474BF8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3298" y="1725307"/>
            <a:ext cx="8589616" cy="4227066"/>
          </a:xfrm>
          <a:prstGeom prst="rect">
            <a:avLst/>
          </a:prstGeom>
        </p:spPr>
      </p:pic>
    </p:spTree>
    <p:extLst>
      <p:ext uri="{BB962C8B-B14F-4D97-AF65-F5344CB8AC3E}">
        <p14:creationId xmlns:p14="http://schemas.microsoft.com/office/powerpoint/2010/main" val="330759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293298" y="40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647721" y="1205753"/>
            <a:ext cx="2026938" cy="369332"/>
          </a:xfrm>
          <a:prstGeom prst="rect">
            <a:avLst/>
          </a:prstGeom>
          <a:noFill/>
        </p:spPr>
        <p:txBody>
          <a:bodyPr wrap="square" rtlCol="0">
            <a:spAutoFit/>
          </a:bodyPr>
          <a:lstStyle/>
          <a:p>
            <a:pPr algn="just"/>
            <a:r>
              <a:rPr lang="en-IN" dirty="0">
                <a:solidFill>
                  <a:srgbClr val="000000"/>
                </a:solidFill>
                <a:latin typeface="Calibri" panose="020F0502020204030204" pitchFamily="34" charset="0"/>
              </a:rPr>
              <a:t>Add</a:t>
            </a:r>
            <a:r>
              <a:rPr lang="en-IN" sz="1800" dirty="0">
                <a:solidFill>
                  <a:srgbClr val="000000"/>
                </a:solidFill>
                <a:effectLst/>
                <a:latin typeface="Calibri" panose="020F0502020204030204" pitchFamily="34" charset="0"/>
              </a:rPr>
              <a:t> </a:t>
            </a:r>
            <a:r>
              <a:rPr lang="en-IN" dirty="0">
                <a:solidFill>
                  <a:srgbClr val="000000"/>
                </a:solidFill>
                <a:latin typeface="Calibri" panose="020F0502020204030204" pitchFamily="34" charset="0"/>
              </a:rPr>
              <a:t>Products</a:t>
            </a:r>
            <a:endParaRPr lang="en-IN" sz="1800" dirty="0">
              <a:solidFill>
                <a:srgbClr val="000000"/>
              </a:solidFill>
              <a:effectLst/>
              <a:latin typeface="Calibri" panose="020F0502020204030204" pitchFamily="34" charset="0"/>
            </a:endParaRPr>
          </a:p>
        </p:txBody>
      </p:sp>
      <p:pic>
        <p:nvPicPr>
          <p:cNvPr id="5" name="Picture 4">
            <a:extLst>
              <a:ext uri="{FF2B5EF4-FFF2-40B4-BE49-F238E27FC236}">
                <a16:creationId xmlns:a16="http://schemas.microsoft.com/office/drawing/2014/main" id="{C4142189-1819-4CFC-BD86-9371474BF8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0267" y="1725307"/>
            <a:ext cx="8575677" cy="4227066"/>
          </a:xfrm>
          <a:prstGeom prst="rect">
            <a:avLst/>
          </a:prstGeom>
        </p:spPr>
      </p:pic>
    </p:spTree>
    <p:extLst>
      <p:ext uri="{BB962C8B-B14F-4D97-AF65-F5344CB8AC3E}">
        <p14:creationId xmlns:p14="http://schemas.microsoft.com/office/powerpoint/2010/main" val="302502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293298" y="40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647720" y="1205753"/>
            <a:ext cx="2753079" cy="369332"/>
          </a:xfrm>
          <a:prstGeom prst="rect">
            <a:avLst/>
          </a:prstGeom>
          <a:noFill/>
        </p:spPr>
        <p:txBody>
          <a:bodyPr wrap="square" rtlCol="0">
            <a:spAutoFit/>
          </a:bodyPr>
          <a:lstStyle/>
          <a:p>
            <a:pPr algn="just"/>
            <a:r>
              <a:rPr lang="en-IN" dirty="0">
                <a:solidFill>
                  <a:srgbClr val="000000"/>
                </a:solidFill>
                <a:latin typeface="Calibri" panose="020F0502020204030204" pitchFamily="34" charset="0"/>
              </a:rPr>
              <a:t>User Viewing Products</a:t>
            </a:r>
            <a:endParaRPr lang="en-IN" sz="1800" dirty="0">
              <a:solidFill>
                <a:srgbClr val="000000"/>
              </a:solidFill>
              <a:effectLst/>
              <a:latin typeface="Calibri" panose="020F0502020204030204" pitchFamily="34" charset="0"/>
            </a:endParaRPr>
          </a:p>
        </p:txBody>
      </p:sp>
      <p:pic>
        <p:nvPicPr>
          <p:cNvPr id="5" name="Picture 4">
            <a:extLst>
              <a:ext uri="{FF2B5EF4-FFF2-40B4-BE49-F238E27FC236}">
                <a16:creationId xmlns:a16="http://schemas.microsoft.com/office/drawing/2014/main" id="{C4142189-1819-4CFC-BD86-9371474BF8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0267" y="1735119"/>
            <a:ext cx="8575677" cy="4207441"/>
          </a:xfrm>
          <a:prstGeom prst="rect">
            <a:avLst/>
          </a:prstGeom>
        </p:spPr>
      </p:pic>
    </p:spTree>
    <p:extLst>
      <p:ext uri="{BB962C8B-B14F-4D97-AF65-F5344CB8AC3E}">
        <p14:creationId xmlns:p14="http://schemas.microsoft.com/office/powerpoint/2010/main" val="3527354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293298" y="40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647720" y="1205753"/>
            <a:ext cx="2753079" cy="369332"/>
          </a:xfrm>
          <a:prstGeom prst="rect">
            <a:avLst/>
          </a:prstGeom>
          <a:noFill/>
        </p:spPr>
        <p:txBody>
          <a:bodyPr wrap="square" rtlCol="0">
            <a:spAutoFit/>
          </a:bodyPr>
          <a:lstStyle/>
          <a:p>
            <a:pPr algn="just"/>
            <a:r>
              <a:rPr lang="en-IN" sz="1800" dirty="0">
                <a:solidFill>
                  <a:srgbClr val="000000"/>
                </a:solidFill>
                <a:effectLst/>
                <a:latin typeface="Calibri" panose="020F0502020204030204" pitchFamily="34" charset="0"/>
              </a:rPr>
              <a:t>View Product </a:t>
            </a:r>
          </a:p>
        </p:txBody>
      </p:sp>
      <p:pic>
        <p:nvPicPr>
          <p:cNvPr id="5" name="Picture 4">
            <a:extLst>
              <a:ext uri="{FF2B5EF4-FFF2-40B4-BE49-F238E27FC236}">
                <a16:creationId xmlns:a16="http://schemas.microsoft.com/office/drawing/2014/main" id="{C4142189-1819-4CFC-BD86-9371474BF8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0267" y="1748518"/>
            <a:ext cx="8575677" cy="4180642"/>
          </a:xfrm>
          <a:prstGeom prst="rect">
            <a:avLst/>
          </a:prstGeom>
        </p:spPr>
      </p:pic>
    </p:spTree>
    <p:extLst>
      <p:ext uri="{BB962C8B-B14F-4D97-AF65-F5344CB8AC3E}">
        <p14:creationId xmlns:p14="http://schemas.microsoft.com/office/powerpoint/2010/main" val="2480421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260C5-6661-DFDC-41BB-0DE3140E9860}"/>
              </a:ext>
            </a:extLst>
          </p:cNvPr>
          <p:cNvSpPr txBox="1"/>
          <p:nvPr/>
        </p:nvSpPr>
        <p:spPr>
          <a:xfrm>
            <a:off x="2096220" y="345056"/>
            <a:ext cx="4572000"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0E781816-F66E-87C4-DC59-9A1A730B5A2D}"/>
              </a:ext>
            </a:extLst>
          </p:cNvPr>
          <p:cNvSpPr txBox="1"/>
          <p:nvPr/>
        </p:nvSpPr>
        <p:spPr>
          <a:xfrm>
            <a:off x="513272" y="1299427"/>
            <a:ext cx="8117456" cy="5558573"/>
          </a:xfrm>
          <a:prstGeom prst="rect">
            <a:avLst/>
          </a:prstGeom>
          <a:noFill/>
        </p:spPr>
        <p:txBody>
          <a:bodyPr wrap="square" rtlCol="0">
            <a:spAutoFit/>
          </a:bodyPr>
          <a:lstStyle/>
          <a:p>
            <a:r>
              <a:rPr lang="en-IN" sz="2400" b="1" dirty="0">
                <a:solidFill>
                  <a:srgbClr val="000000"/>
                </a:solidFill>
                <a:effectLst/>
                <a:latin typeface="Times New Roman" panose="02020603050405020304" pitchFamily="18" charset="0"/>
                <a:cs typeface="Times New Roman" panose="02020603050405020304" pitchFamily="18" charset="0"/>
              </a:rPr>
              <a:t>Scope</a:t>
            </a:r>
          </a:p>
          <a:p>
            <a:endParaRPr lang="en-US" sz="2400" dirty="0">
              <a:latin typeface="Times New Roman" panose="02020603050405020304" pitchFamily="18" charset="0"/>
              <a:cs typeface="Times New Roman" panose="02020603050405020304" pitchFamily="18" charset="0"/>
            </a:endParaRPr>
          </a:p>
          <a:p>
            <a:pPr algn="l" rtl="0">
              <a:lnSpc>
                <a:spcPct val="108000"/>
              </a:lnSpc>
            </a:pPr>
            <a:r>
              <a:rPr lang="en-IN" sz="2400" dirty="0">
                <a:solidFill>
                  <a:srgbClr val="000000"/>
                </a:solidFill>
                <a:effectLst/>
                <a:latin typeface="Times New Roman, serif"/>
              </a:rPr>
              <a:t>Admin:</a:t>
            </a:r>
            <a:endParaRPr lang="en-IN" sz="2400" dirty="0">
              <a:solidFill>
                <a:srgbClr val="000000"/>
              </a:solidFill>
              <a:effectLst/>
              <a:latin typeface="Calibri" panose="020F0502020204030204" pitchFamily="34" charset="0"/>
            </a:endParaRPr>
          </a:p>
          <a:p>
            <a:pPr algn="l" rtl="0">
              <a:lnSpc>
                <a:spcPct val="108000"/>
              </a:lnSpc>
            </a:pPr>
            <a:r>
              <a:rPr lang="en-IN" sz="2400" dirty="0">
                <a:solidFill>
                  <a:srgbClr val="000000"/>
                </a:solidFill>
                <a:effectLst/>
                <a:latin typeface="Times New Roman, serif"/>
              </a:rPr>
              <a:t>The system will serve as an integrated platform to manage inventory management , mainataining customers ,records,</a:t>
            </a:r>
          </a:p>
          <a:p>
            <a:pPr algn="l" rtl="0">
              <a:lnSpc>
                <a:spcPct val="108000"/>
              </a:lnSpc>
            </a:pPr>
            <a:r>
              <a:rPr lang="en-IN" sz="2400" dirty="0">
                <a:solidFill>
                  <a:srgbClr val="000000"/>
                </a:solidFill>
                <a:effectLst/>
                <a:latin typeface="Times New Roman, serif"/>
              </a:rPr>
              <a:t>providing slots and timing for test drives ,tracking sales and generating reports</a:t>
            </a:r>
          </a:p>
          <a:p>
            <a:pPr algn="l" rtl="0">
              <a:lnSpc>
                <a:spcPct val="108000"/>
              </a:lnSpc>
            </a:pPr>
            <a:endParaRPr lang="en-IN" sz="2400" dirty="0">
              <a:solidFill>
                <a:srgbClr val="000000"/>
              </a:solidFill>
              <a:effectLst/>
              <a:latin typeface="Calibri" panose="020F0502020204030204" pitchFamily="34" charset="0"/>
            </a:endParaRPr>
          </a:p>
          <a:p>
            <a:pPr algn="l" rtl="0">
              <a:lnSpc>
                <a:spcPct val="108000"/>
              </a:lnSpc>
            </a:pPr>
            <a:r>
              <a:rPr lang="en-IN" sz="2400" dirty="0">
                <a:solidFill>
                  <a:srgbClr val="000000"/>
                </a:solidFill>
                <a:effectLst/>
                <a:latin typeface="Times New Roman, serif"/>
              </a:rPr>
              <a:t>User:</a:t>
            </a:r>
            <a:endParaRPr lang="en-IN" sz="2400" dirty="0">
              <a:solidFill>
                <a:srgbClr val="000000"/>
              </a:solidFill>
              <a:effectLst/>
              <a:latin typeface="Calibri" panose="020F0502020204030204" pitchFamily="34" charset="0"/>
            </a:endParaRPr>
          </a:p>
          <a:p>
            <a:pPr algn="l" rtl="0">
              <a:lnSpc>
                <a:spcPct val="108000"/>
              </a:lnSpc>
            </a:pPr>
            <a:r>
              <a:rPr lang="en-IN" sz="2400" dirty="0">
                <a:solidFill>
                  <a:srgbClr val="000000"/>
                </a:solidFill>
                <a:effectLst/>
                <a:latin typeface="Times New Roman, serif"/>
              </a:rPr>
              <a:t>The system will help user to view details and features of vehicles, they has ability to book a test drives, order a vehicle in advance ,track their orders and make payments</a:t>
            </a:r>
            <a:endParaRPr lang="en-IN" sz="2400" dirty="0">
              <a:solidFill>
                <a:srgbClr val="000000"/>
              </a:solidFill>
              <a:effectLst/>
              <a:latin typeface="Calibri" panose="020F0502020204030204" pitchFamily="34"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4479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300267" y="14954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620825" y="790731"/>
            <a:ext cx="2753079" cy="369332"/>
          </a:xfrm>
          <a:prstGeom prst="rect">
            <a:avLst/>
          </a:prstGeom>
          <a:noFill/>
        </p:spPr>
        <p:txBody>
          <a:bodyPr wrap="square" rtlCol="0">
            <a:spAutoFit/>
          </a:bodyPr>
          <a:lstStyle/>
          <a:p>
            <a:pPr algn="just"/>
            <a:r>
              <a:rPr lang="en-IN" sz="1800" dirty="0">
                <a:solidFill>
                  <a:srgbClr val="000000"/>
                </a:solidFill>
                <a:effectLst/>
                <a:latin typeface="Calibri" panose="020F0502020204030204" pitchFamily="34" charset="0"/>
              </a:rPr>
              <a:t>View </a:t>
            </a:r>
            <a:r>
              <a:rPr lang="en-IN" dirty="0">
                <a:solidFill>
                  <a:srgbClr val="000000"/>
                </a:solidFill>
                <a:latin typeface="Calibri" panose="020F0502020204030204" pitchFamily="34" charset="0"/>
              </a:rPr>
              <a:t>Cart And Checkout</a:t>
            </a:r>
            <a:r>
              <a:rPr lang="en-IN" sz="1800" dirty="0">
                <a:solidFill>
                  <a:srgbClr val="000000"/>
                </a:solidFill>
                <a:effectLst/>
                <a:latin typeface="Calibri" panose="020F0502020204030204" pitchFamily="34" charset="0"/>
              </a:rPr>
              <a:t> </a:t>
            </a:r>
          </a:p>
        </p:txBody>
      </p:sp>
      <p:pic>
        <p:nvPicPr>
          <p:cNvPr id="5" name="Picture 4">
            <a:extLst>
              <a:ext uri="{FF2B5EF4-FFF2-40B4-BE49-F238E27FC236}">
                <a16:creationId xmlns:a16="http://schemas.microsoft.com/office/drawing/2014/main" id="{C4142189-1819-4CFC-BD86-9371474BF8FF}"/>
              </a:ext>
            </a:extLst>
          </p:cNvPr>
          <p:cNvPicPr>
            <a:picLocks noChangeAspect="1"/>
          </p:cNvPicPr>
          <p:nvPr/>
        </p:nvPicPr>
        <p:blipFill rotWithShape="1">
          <a:blip r:embed="rId2">
            <a:extLst>
              <a:ext uri="{28A0092B-C50C-407E-A947-70E740481C1C}">
                <a14:useLocalDpi xmlns:a14="http://schemas.microsoft.com/office/drawing/2010/main" val="0"/>
              </a:ext>
            </a:extLst>
          </a:blip>
          <a:srcRect t="-1" b="53695"/>
          <a:stretch/>
        </p:blipFill>
        <p:spPr>
          <a:xfrm>
            <a:off x="371985" y="1160063"/>
            <a:ext cx="8575676" cy="1896902"/>
          </a:xfrm>
          <a:prstGeom prst="rect">
            <a:avLst/>
          </a:prstGeom>
        </p:spPr>
      </p:pic>
      <p:pic>
        <p:nvPicPr>
          <p:cNvPr id="6" name="Picture 5">
            <a:extLst>
              <a:ext uri="{FF2B5EF4-FFF2-40B4-BE49-F238E27FC236}">
                <a16:creationId xmlns:a16="http://schemas.microsoft.com/office/drawing/2014/main" id="{DEE3B7B9-6037-4A83-9C65-CA4E4BA31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534" y="3421157"/>
            <a:ext cx="6552761" cy="3249077"/>
          </a:xfrm>
          <a:prstGeom prst="rect">
            <a:avLst/>
          </a:prstGeom>
        </p:spPr>
      </p:pic>
    </p:spTree>
    <p:extLst>
      <p:ext uri="{BB962C8B-B14F-4D97-AF65-F5344CB8AC3E}">
        <p14:creationId xmlns:p14="http://schemas.microsoft.com/office/powerpoint/2010/main" val="2095207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300267" y="14954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620825" y="790731"/>
            <a:ext cx="2753079" cy="369332"/>
          </a:xfrm>
          <a:prstGeom prst="rect">
            <a:avLst/>
          </a:prstGeom>
          <a:noFill/>
        </p:spPr>
        <p:txBody>
          <a:bodyPr wrap="square" rtlCol="0">
            <a:spAutoFit/>
          </a:bodyPr>
          <a:lstStyle/>
          <a:p>
            <a:pPr algn="just"/>
            <a:r>
              <a:rPr lang="en-IN" dirty="0">
                <a:solidFill>
                  <a:srgbClr val="000000"/>
                </a:solidFill>
                <a:latin typeface="Calibri" panose="020F0502020204030204" pitchFamily="34" charset="0"/>
              </a:rPr>
              <a:t>Book A Test Drive</a:t>
            </a:r>
            <a:r>
              <a:rPr lang="en-IN" sz="1800" dirty="0">
                <a:solidFill>
                  <a:srgbClr val="000000"/>
                </a:solidFill>
                <a:effectLst/>
                <a:latin typeface="Calibri" panose="020F0502020204030204" pitchFamily="34" charset="0"/>
              </a:rPr>
              <a:t> </a:t>
            </a:r>
          </a:p>
        </p:txBody>
      </p:sp>
      <p:pic>
        <p:nvPicPr>
          <p:cNvPr id="7" name="Picture 6">
            <a:extLst>
              <a:ext uri="{FF2B5EF4-FFF2-40B4-BE49-F238E27FC236}">
                <a16:creationId xmlns:a16="http://schemas.microsoft.com/office/drawing/2014/main" id="{DADDABE8-946F-4102-8250-BD7A43DFA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67" y="1437062"/>
            <a:ext cx="8544361" cy="4806203"/>
          </a:xfrm>
          <a:prstGeom prst="rect">
            <a:avLst/>
          </a:prstGeom>
        </p:spPr>
      </p:pic>
    </p:spTree>
    <p:extLst>
      <p:ext uri="{BB962C8B-B14F-4D97-AF65-F5344CB8AC3E}">
        <p14:creationId xmlns:p14="http://schemas.microsoft.com/office/powerpoint/2010/main" val="1612611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405441" y="44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432566" y="1095531"/>
            <a:ext cx="2753079" cy="369332"/>
          </a:xfrm>
          <a:prstGeom prst="rect">
            <a:avLst/>
          </a:prstGeom>
          <a:noFill/>
        </p:spPr>
        <p:txBody>
          <a:bodyPr wrap="square" rtlCol="0">
            <a:spAutoFit/>
          </a:bodyPr>
          <a:lstStyle/>
          <a:p>
            <a:pPr algn="just"/>
            <a:r>
              <a:rPr lang="en-IN" dirty="0">
                <a:solidFill>
                  <a:srgbClr val="000000"/>
                </a:solidFill>
                <a:latin typeface="Calibri" panose="020F0502020204030204" pitchFamily="34" charset="0"/>
              </a:rPr>
              <a:t>Orders on Admin side</a:t>
            </a:r>
            <a:r>
              <a:rPr lang="en-IN" sz="1800" dirty="0">
                <a:solidFill>
                  <a:srgbClr val="000000"/>
                </a:solidFill>
                <a:effectLst/>
                <a:latin typeface="Calibri" panose="020F0502020204030204" pitchFamily="34" charset="0"/>
              </a:rPr>
              <a:t> </a:t>
            </a:r>
          </a:p>
        </p:txBody>
      </p:sp>
      <p:pic>
        <p:nvPicPr>
          <p:cNvPr id="7" name="Picture 6">
            <a:extLst>
              <a:ext uri="{FF2B5EF4-FFF2-40B4-BE49-F238E27FC236}">
                <a16:creationId xmlns:a16="http://schemas.microsoft.com/office/drawing/2014/main" id="{72C580EE-92D1-410A-B7B2-3C1951D8E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7" y="1605406"/>
            <a:ext cx="8794376" cy="4346804"/>
          </a:xfrm>
          <a:prstGeom prst="rect">
            <a:avLst/>
          </a:prstGeom>
        </p:spPr>
      </p:pic>
    </p:spTree>
    <p:extLst>
      <p:ext uri="{BB962C8B-B14F-4D97-AF65-F5344CB8AC3E}">
        <p14:creationId xmlns:p14="http://schemas.microsoft.com/office/powerpoint/2010/main" val="4229940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405441" y="44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3432566" y="1095531"/>
            <a:ext cx="2753079" cy="369332"/>
          </a:xfrm>
          <a:prstGeom prst="rect">
            <a:avLst/>
          </a:prstGeom>
          <a:noFill/>
        </p:spPr>
        <p:txBody>
          <a:bodyPr wrap="square" rtlCol="0">
            <a:spAutoFit/>
          </a:bodyPr>
          <a:lstStyle/>
          <a:p>
            <a:pPr algn="just"/>
            <a:r>
              <a:rPr lang="en-IN" dirty="0">
                <a:solidFill>
                  <a:srgbClr val="000000"/>
                </a:solidFill>
                <a:latin typeface="Calibri" panose="020F0502020204030204" pitchFamily="34" charset="0"/>
              </a:rPr>
              <a:t>Orders on Admin side</a:t>
            </a:r>
            <a:r>
              <a:rPr lang="en-IN" sz="1800" dirty="0">
                <a:solidFill>
                  <a:srgbClr val="000000"/>
                </a:solidFill>
                <a:effectLst/>
                <a:latin typeface="Calibri" panose="020F0502020204030204" pitchFamily="34" charset="0"/>
              </a:rPr>
              <a:t> </a:t>
            </a:r>
          </a:p>
        </p:txBody>
      </p:sp>
      <p:pic>
        <p:nvPicPr>
          <p:cNvPr id="7" name="Picture 6">
            <a:extLst>
              <a:ext uri="{FF2B5EF4-FFF2-40B4-BE49-F238E27FC236}">
                <a16:creationId xmlns:a16="http://schemas.microsoft.com/office/drawing/2014/main" id="{72C580EE-92D1-410A-B7B2-3C1951D8E9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7577" y="1614567"/>
            <a:ext cx="8794376" cy="4328481"/>
          </a:xfrm>
          <a:prstGeom prst="rect">
            <a:avLst/>
          </a:prstGeom>
        </p:spPr>
      </p:pic>
    </p:spTree>
    <p:extLst>
      <p:ext uri="{BB962C8B-B14F-4D97-AF65-F5344CB8AC3E}">
        <p14:creationId xmlns:p14="http://schemas.microsoft.com/office/powerpoint/2010/main" val="2516358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183EC-6CBF-A580-53C6-7FA781F511BD}"/>
              </a:ext>
            </a:extLst>
          </p:cNvPr>
          <p:cNvSpPr txBox="1"/>
          <p:nvPr/>
        </p:nvSpPr>
        <p:spPr>
          <a:xfrm>
            <a:off x="405441" y="449200"/>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Project Progression</a:t>
            </a:r>
          </a:p>
        </p:txBody>
      </p:sp>
      <p:sp>
        <p:nvSpPr>
          <p:cNvPr id="3" name="TextBox 2">
            <a:extLst>
              <a:ext uri="{FF2B5EF4-FFF2-40B4-BE49-F238E27FC236}">
                <a16:creationId xmlns:a16="http://schemas.microsoft.com/office/drawing/2014/main" id="{3279EA0D-775E-C147-9EAC-1D96290F6F38}"/>
              </a:ext>
            </a:extLst>
          </p:cNvPr>
          <p:cNvSpPr txBox="1"/>
          <p:nvPr/>
        </p:nvSpPr>
        <p:spPr>
          <a:xfrm>
            <a:off x="2859741" y="1095531"/>
            <a:ext cx="3325905" cy="369332"/>
          </a:xfrm>
          <a:prstGeom prst="rect">
            <a:avLst/>
          </a:prstGeom>
          <a:noFill/>
        </p:spPr>
        <p:txBody>
          <a:bodyPr wrap="square" rtlCol="0">
            <a:spAutoFit/>
          </a:bodyPr>
          <a:lstStyle/>
          <a:p>
            <a:pPr algn="just"/>
            <a:r>
              <a:rPr lang="en-IN" sz="1800" dirty="0">
                <a:solidFill>
                  <a:srgbClr val="000000"/>
                </a:solidFill>
                <a:effectLst/>
                <a:latin typeface="Calibri" panose="020F0502020204030204" pitchFamily="34" charset="0"/>
              </a:rPr>
              <a:t>Admin Approving For Test Drive </a:t>
            </a:r>
          </a:p>
        </p:txBody>
      </p:sp>
      <p:pic>
        <p:nvPicPr>
          <p:cNvPr id="5" name="Picture 4">
            <a:extLst>
              <a:ext uri="{FF2B5EF4-FFF2-40B4-BE49-F238E27FC236}">
                <a16:creationId xmlns:a16="http://schemas.microsoft.com/office/drawing/2014/main" id="{D2639850-D0F0-466C-93CB-33C03A7C7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67" y="1577788"/>
            <a:ext cx="8588466" cy="4831012"/>
          </a:xfrm>
          <a:prstGeom prst="rect">
            <a:avLst/>
          </a:prstGeom>
        </p:spPr>
      </p:pic>
    </p:spTree>
    <p:extLst>
      <p:ext uri="{BB962C8B-B14F-4D97-AF65-F5344CB8AC3E}">
        <p14:creationId xmlns:p14="http://schemas.microsoft.com/office/powerpoint/2010/main" val="2352399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B115F9-0101-42EB-8CFE-315C84C74279}"/>
              </a:ext>
            </a:extLst>
          </p:cNvPr>
          <p:cNvSpPr txBox="1"/>
          <p:nvPr/>
        </p:nvSpPr>
        <p:spPr>
          <a:xfrm>
            <a:off x="2599765" y="3208475"/>
            <a:ext cx="4572000" cy="830997"/>
          </a:xfrm>
          <a:prstGeom prst="rect">
            <a:avLst/>
          </a:prstGeom>
          <a:noFill/>
        </p:spPr>
        <p:txBody>
          <a:bodyPr wrap="square">
            <a:spAutoFit/>
          </a:bodyPr>
          <a:lstStyle/>
          <a:p>
            <a:r>
              <a:rPr lang="en-US" sz="4800" dirty="0">
                <a:latin typeface="Times New Roman"/>
                <a:ea typeface="Times New Roman"/>
                <a:cs typeface="Times New Roman"/>
                <a:sym typeface="Times New Roman"/>
              </a:rPr>
              <a:t>THANK YOU!</a:t>
            </a:r>
            <a:endParaRPr lang="en-IN" sz="4800" dirty="0"/>
          </a:p>
        </p:txBody>
      </p:sp>
    </p:spTree>
    <p:extLst>
      <p:ext uri="{BB962C8B-B14F-4D97-AF65-F5344CB8AC3E}">
        <p14:creationId xmlns:p14="http://schemas.microsoft.com/office/powerpoint/2010/main" val="1409221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F68065-645E-6AD3-49CA-3EBED447DF0D}"/>
              </a:ext>
            </a:extLst>
          </p:cNvPr>
          <p:cNvSpPr txBox="1"/>
          <p:nvPr/>
        </p:nvSpPr>
        <p:spPr>
          <a:xfrm>
            <a:off x="2096220" y="345056"/>
            <a:ext cx="4572000"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182DD795-152A-41F6-14F1-05E79BB88800}"/>
              </a:ext>
            </a:extLst>
          </p:cNvPr>
          <p:cNvSpPr txBox="1"/>
          <p:nvPr/>
        </p:nvSpPr>
        <p:spPr>
          <a:xfrm>
            <a:off x="513272" y="1302760"/>
            <a:ext cx="8117456" cy="7046929"/>
          </a:xfrm>
          <a:prstGeom prst="rect">
            <a:avLst/>
          </a:prstGeom>
          <a:noFill/>
        </p:spPr>
        <p:txBody>
          <a:bodyPr wrap="square" rtlCol="0">
            <a:spAutoFit/>
          </a:bodyPr>
          <a:lstStyle/>
          <a:p>
            <a:pPr algn="just"/>
            <a:r>
              <a:rPr lang="en-IN" sz="2800" b="1" dirty="0">
                <a:solidFill>
                  <a:srgbClr val="000000"/>
                </a:solidFill>
                <a:effectLst/>
                <a:latin typeface="Times New Roman" panose="02020603050405020304" pitchFamily="18" charset="0"/>
                <a:cs typeface="Times New Roman" panose="02020603050405020304" pitchFamily="18" charset="0"/>
              </a:rPr>
              <a:t>References:</a:t>
            </a:r>
            <a:endParaRPr lang="en-IN" sz="1800" dirty="0">
              <a:solidFill>
                <a:srgbClr val="000000"/>
              </a:solidFill>
              <a:effectLst/>
              <a:latin typeface="Calibri" panose="020F0502020204030204" pitchFamily="34" charset="0"/>
            </a:endParaRPr>
          </a:p>
          <a:p>
            <a:pPr algn="l" rtl="0">
              <a:lnSpc>
                <a:spcPct val="108000"/>
              </a:lnSpc>
              <a:buFont typeface="Arial" panose="020B0604020202020204" pitchFamily="34" charset="0"/>
              <a:buChar char="•"/>
            </a:pPr>
            <a:r>
              <a:rPr lang="en-IN" sz="2400" dirty="0">
                <a:solidFill>
                  <a:srgbClr val="000000"/>
                </a:solidFill>
                <a:effectLst/>
                <a:latin typeface="Times New Roman" panose="02020603050405020304" pitchFamily="18" charset="0"/>
                <a:cs typeface="Times New Roman" panose="02020603050405020304" pitchFamily="18" charset="0"/>
              </a:rPr>
              <a:t>Chatbots</a:t>
            </a:r>
          </a:p>
          <a:p>
            <a:pPr algn="l" rtl="0">
              <a:lnSpc>
                <a:spcPct val="108000"/>
              </a:lnSpc>
              <a:buFont typeface="Arial" panose="020B0604020202020204" pitchFamily="34" charset="0"/>
              <a:buChar char="•"/>
            </a:pPr>
            <a:r>
              <a:rPr lang="en-IN" sz="2400" dirty="0">
                <a:solidFill>
                  <a:srgbClr val="000000"/>
                </a:solidFill>
                <a:effectLst/>
                <a:latin typeface="Times New Roman" panose="02020603050405020304" pitchFamily="18" charset="0"/>
                <a:cs typeface="Times New Roman" panose="02020603050405020304" pitchFamily="18" charset="0"/>
              </a:rPr>
              <a:t>YouTube</a:t>
            </a:r>
          </a:p>
          <a:p>
            <a:pPr algn="l" rtl="0">
              <a:lnSpc>
                <a:spcPct val="108000"/>
              </a:lnSpc>
              <a:buFont typeface="Arial" panose="020B0604020202020204" pitchFamily="34" charset="0"/>
              <a:buChar char="•"/>
            </a:pPr>
            <a:r>
              <a:rPr lang="en-IN" sz="2400" dirty="0">
                <a:solidFill>
                  <a:srgbClr val="000000"/>
                </a:solidFill>
                <a:effectLst/>
                <a:latin typeface="Times New Roman" panose="02020603050405020304" pitchFamily="18" charset="0"/>
                <a:cs typeface="Times New Roman" panose="02020603050405020304" pitchFamily="18" charset="0"/>
              </a:rPr>
              <a:t>Bootstrap</a:t>
            </a:r>
          </a:p>
          <a:p>
            <a:pPr algn="l" rtl="0">
              <a:lnSpc>
                <a:spcPct val="108000"/>
              </a:lnSpc>
              <a:buFont typeface="Arial" panose="020B0604020202020204" pitchFamily="34" charset="0"/>
              <a:buChar char="•"/>
            </a:pPr>
            <a:endParaRPr lang="en-IN" sz="2400" dirty="0">
              <a:solidFill>
                <a:srgbClr val="000000"/>
              </a:solidFill>
              <a:effectLst/>
              <a:latin typeface="Times New Roman" panose="02020603050405020304" pitchFamily="18" charset="0"/>
              <a:cs typeface="Times New Roman" panose="02020603050405020304" pitchFamily="18" charset="0"/>
            </a:endParaRPr>
          </a:p>
          <a:p>
            <a:pPr algn="l" rtl="0">
              <a:lnSpc>
                <a:spcPct val="108000"/>
              </a:lnSpc>
            </a:pPr>
            <a:r>
              <a:rPr lang="en-IN" sz="2800" b="1" dirty="0">
                <a:solidFill>
                  <a:srgbClr val="000000"/>
                </a:solidFill>
                <a:effectLst/>
                <a:latin typeface="Times New Roman" panose="02020603050405020304" pitchFamily="18" charset="0"/>
                <a:cs typeface="Times New Roman" panose="02020603050405020304" pitchFamily="18" charset="0"/>
              </a:rPr>
              <a:t>Tools and technology used in project</a:t>
            </a:r>
          </a:p>
          <a:p>
            <a:pPr algn="l" rtl="0">
              <a:lnSpc>
                <a:spcPct val="115000"/>
              </a:lnSpc>
              <a:buFont typeface="Arial" panose="020B0604020202020204" pitchFamily="34" charset="0"/>
              <a:buChar char="•"/>
            </a:pPr>
            <a:r>
              <a:rPr lang="en-US" sz="2400" dirty="0">
                <a:solidFill>
                  <a:srgbClr val="000000"/>
                </a:solidFill>
                <a:effectLst/>
                <a:latin typeface="Times New Roman" panose="02020603050405020304" pitchFamily="18" charset="0"/>
                <a:cs typeface="Times New Roman" panose="02020603050405020304" pitchFamily="18" charset="0"/>
              </a:rPr>
              <a:t>Front-end:</a:t>
            </a:r>
            <a:r>
              <a:rPr lang="en-US" sz="2400" spc="-10" dirty="0">
                <a:solidFill>
                  <a:srgbClr val="000000"/>
                </a:solidFill>
                <a:effectLst/>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cs typeface="Times New Roman" panose="02020603050405020304" pitchFamily="18" charset="0"/>
              </a:rPr>
              <a:t>HTML,</a:t>
            </a:r>
            <a:r>
              <a:rPr lang="en-US" sz="2400" spc="-10" dirty="0">
                <a:solidFill>
                  <a:srgbClr val="000000"/>
                </a:solidFill>
                <a:effectLst/>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cs typeface="Times New Roman" panose="02020603050405020304" pitchFamily="18" charset="0"/>
              </a:rPr>
              <a:t>CSS</a:t>
            </a:r>
            <a:endParaRPr lang="en-IN" sz="2400" dirty="0">
              <a:solidFill>
                <a:srgbClr val="000000"/>
              </a:solidFill>
              <a:effectLst/>
              <a:latin typeface="Times New Roman" panose="02020603050405020304" pitchFamily="18" charset="0"/>
              <a:cs typeface="Times New Roman" panose="02020603050405020304" pitchFamily="18" charset="0"/>
            </a:endParaRPr>
          </a:p>
          <a:p>
            <a:pPr algn="l" rtl="0">
              <a:lnSpc>
                <a:spcPct val="115000"/>
              </a:lnSpc>
              <a:buFont typeface="Arial" panose="020B0604020202020204" pitchFamily="34" charset="0"/>
              <a:buChar char="•"/>
            </a:pPr>
            <a:r>
              <a:rPr lang="en-US" sz="2400" dirty="0">
                <a:solidFill>
                  <a:srgbClr val="000000"/>
                </a:solidFill>
                <a:effectLst/>
                <a:latin typeface="Times New Roman" panose="02020603050405020304" pitchFamily="18" charset="0"/>
                <a:cs typeface="Times New Roman" panose="02020603050405020304" pitchFamily="18" charset="0"/>
              </a:rPr>
              <a:t>Back-end: PHP, MYSQL</a:t>
            </a:r>
            <a:endParaRPr lang="en-IN" sz="2400" dirty="0">
              <a:solidFill>
                <a:srgbClr val="000000"/>
              </a:solidFill>
              <a:effectLst/>
              <a:latin typeface="Times New Roman" panose="02020603050405020304" pitchFamily="18" charset="0"/>
              <a:cs typeface="Times New Roman" panose="02020603050405020304" pitchFamily="18" charset="0"/>
            </a:endParaRPr>
          </a:p>
          <a:p>
            <a:pPr algn="l" rtl="0">
              <a:lnSpc>
                <a:spcPct val="115000"/>
              </a:lnSpc>
              <a:buFont typeface="Arial" panose="020B0604020202020204" pitchFamily="34" charset="0"/>
              <a:buChar char="•"/>
            </a:pPr>
            <a:r>
              <a:rPr lang="en-US" sz="2400" dirty="0">
                <a:solidFill>
                  <a:srgbClr val="000000"/>
                </a:solidFill>
                <a:effectLst/>
                <a:latin typeface="Times New Roman" panose="02020603050405020304" pitchFamily="18" charset="0"/>
                <a:cs typeface="Times New Roman" panose="02020603050405020304" pitchFamily="18" charset="0"/>
              </a:rPr>
              <a:t>Environment: VSCODE , XAMPP</a:t>
            </a:r>
            <a:endParaRPr lang="en-IN" sz="2400" dirty="0">
              <a:solidFill>
                <a:srgbClr val="000000"/>
              </a:solidFill>
              <a:effectLst/>
              <a:latin typeface="Times New Roman" panose="02020603050405020304" pitchFamily="18" charset="0"/>
              <a:cs typeface="Times New Roman" panose="02020603050405020304" pitchFamily="18" charset="0"/>
            </a:endParaRPr>
          </a:p>
          <a:p>
            <a:pPr algn="l" rtl="0">
              <a:lnSpc>
                <a:spcPct val="115000"/>
              </a:lnSpc>
              <a:buFont typeface="Arial" panose="020B0604020202020204" pitchFamily="34" charset="0"/>
              <a:buChar char="•"/>
            </a:pPr>
            <a:r>
              <a:rPr lang="en-US" sz="2400" dirty="0">
                <a:solidFill>
                  <a:srgbClr val="000000"/>
                </a:solidFill>
                <a:effectLst/>
                <a:latin typeface="Times New Roman" panose="02020603050405020304" pitchFamily="18" charset="0"/>
                <a:cs typeface="Times New Roman" panose="02020603050405020304" pitchFamily="18" charset="0"/>
              </a:rPr>
              <a:t>Documentation and Presentation: MS Word, MS Presentation</a:t>
            </a:r>
            <a:endParaRPr lang="en-IN" sz="2400" dirty="0">
              <a:solidFill>
                <a:srgbClr val="000000"/>
              </a:solidFill>
              <a:effectLst/>
              <a:latin typeface="Times New Roman" panose="02020603050405020304" pitchFamily="18" charset="0"/>
              <a:cs typeface="Times New Roman" panose="02020603050405020304" pitchFamily="18" charset="0"/>
            </a:endParaRPr>
          </a:p>
          <a:p>
            <a:pPr algn="l" rtl="0">
              <a:lnSpc>
                <a:spcPct val="115000"/>
              </a:lnSpc>
              <a:buFont typeface="Arial" panose="020B0604020202020204" pitchFamily="34" charset="0"/>
              <a:buChar char="•"/>
            </a:pPr>
            <a:r>
              <a:rPr lang="en-US" sz="2400" dirty="0">
                <a:solidFill>
                  <a:srgbClr val="000000"/>
                </a:solidFill>
                <a:effectLst/>
                <a:latin typeface="Times New Roman" panose="02020603050405020304" pitchFamily="18" charset="0"/>
                <a:cs typeface="Times New Roman" panose="02020603050405020304" pitchFamily="18" charset="0"/>
              </a:rPr>
              <a:t>Diagrams: Visual Paradigm , </a:t>
            </a:r>
            <a:r>
              <a:rPr lang="en-US" sz="2400" dirty="0" err="1">
                <a:solidFill>
                  <a:srgbClr val="000000"/>
                </a:solidFill>
                <a:effectLst/>
                <a:latin typeface="Times New Roman" panose="02020603050405020304" pitchFamily="18" charset="0"/>
                <a:cs typeface="Times New Roman" panose="02020603050405020304" pitchFamily="18" charset="0"/>
              </a:rPr>
              <a:t>LucidChart</a:t>
            </a:r>
            <a:endParaRPr lang="en-IN" sz="2400" dirty="0">
              <a:solidFill>
                <a:srgbClr val="000000"/>
              </a:solidFill>
              <a:effectLst/>
              <a:latin typeface="Times New Roman" panose="02020603050405020304" pitchFamily="18" charset="0"/>
              <a:cs typeface="Times New Roman" panose="02020603050405020304" pitchFamily="18" charset="0"/>
            </a:endParaRPr>
          </a:p>
          <a:p>
            <a:pPr algn="just"/>
            <a:endParaRPr lang="en-IN" sz="2800" b="1" dirty="0">
              <a:solidFill>
                <a:srgbClr val="000000"/>
              </a:solidFill>
              <a:effectLst/>
              <a:latin typeface="Times New Roman" panose="02020603050405020304" pitchFamily="18" charset="0"/>
              <a:cs typeface="Times New Roman" panose="02020603050405020304" pitchFamily="18" charset="0"/>
            </a:endParaRPr>
          </a:p>
          <a:p>
            <a:pPr algn="just"/>
            <a:endParaRPr lang="en-IN" sz="2800" b="1" dirty="0">
              <a:solidFill>
                <a:srgbClr val="000000"/>
              </a:solidFill>
              <a:effectLst/>
              <a:latin typeface="Times New Roman" panose="02020603050405020304" pitchFamily="18" charset="0"/>
              <a:cs typeface="Times New Roman" panose="02020603050405020304" pitchFamily="18" charset="0"/>
            </a:endParaRPr>
          </a:p>
          <a:p>
            <a:pPr algn="just"/>
            <a:endParaRPr lang="en-US" sz="3200" b="1" dirty="0">
              <a:latin typeface="Times New Roman" panose="02020603050405020304" pitchFamily="18" charset="0"/>
              <a:cs typeface="Times New Roman" panose="02020603050405020304" pitchFamily="18" charset="0"/>
            </a:endParaRPr>
          </a:p>
          <a:p>
            <a:pPr algn="just"/>
            <a:endParaRPr lang="en-US" sz="3200" b="1" dirty="0">
              <a:latin typeface="Times New Roman" panose="02020603050405020304" pitchFamily="18" charset="0"/>
              <a:cs typeface="Times New Roman" panose="02020603050405020304" pitchFamily="18" charset="0"/>
            </a:endParaRPr>
          </a:p>
          <a:p>
            <a:pPr algn="just"/>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64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2787E5-D39A-4D6E-86D3-EE7FA2875448}"/>
              </a:ext>
            </a:extLst>
          </p:cNvPr>
          <p:cNvSpPr txBox="1"/>
          <p:nvPr/>
        </p:nvSpPr>
        <p:spPr>
          <a:xfrm>
            <a:off x="388189" y="345056"/>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Overall Description</a:t>
            </a:r>
          </a:p>
        </p:txBody>
      </p:sp>
      <p:sp>
        <p:nvSpPr>
          <p:cNvPr id="3" name="TextBox 2">
            <a:extLst>
              <a:ext uri="{FF2B5EF4-FFF2-40B4-BE49-F238E27FC236}">
                <a16:creationId xmlns:a16="http://schemas.microsoft.com/office/drawing/2014/main" id="{4A338F06-1DC9-AB46-72EE-BBFDF3F2E32B}"/>
              </a:ext>
            </a:extLst>
          </p:cNvPr>
          <p:cNvSpPr txBox="1"/>
          <p:nvPr/>
        </p:nvSpPr>
        <p:spPr>
          <a:xfrm>
            <a:off x="603849" y="1488480"/>
            <a:ext cx="8117457" cy="581697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Product Perspective:</a:t>
            </a:r>
          </a:p>
          <a:p>
            <a:r>
              <a:rPr lang="en-IN" sz="2400" dirty="0">
                <a:solidFill>
                  <a:srgbClr val="000000"/>
                </a:solidFill>
                <a:effectLst/>
                <a:latin typeface="Times New Roman" panose="02020603050405020304" pitchFamily="18" charset="0"/>
                <a:cs typeface="Times New Roman" panose="02020603050405020304" pitchFamily="18" charset="0"/>
              </a:rPr>
              <a:t>The Showroom Management System will be a standalone web-based application, providing efficient and user-friendly operations for showroom management. The system will help track sales, manage customer information, update inventory levels, and generate reports. It will have role-based access for Admin and Users.</a:t>
            </a:r>
          </a:p>
          <a:p>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Product Functions: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Home Page</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Menu Section</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User Registration and Login</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Cart and Online Ordering</a:t>
            </a:r>
          </a:p>
          <a:p>
            <a:endParaRPr lang="en-IN"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417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2787E5-D39A-4D6E-86D3-EE7FA2875448}"/>
              </a:ext>
            </a:extLst>
          </p:cNvPr>
          <p:cNvSpPr txBox="1"/>
          <p:nvPr/>
        </p:nvSpPr>
        <p:spPr>
          <a:xfrm>
            <a:off x="388189" y="345056"/>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Overall Description</a:t>
            </a:r>
          </a:p>
        </p:txBody>
      </p:sp>
      <p:sp>
        <p:nvSpPr>
          <p:cNvPr id="3" name="TextBox 2">
            <a:extLst>
              <a:ext uri="{FF2B5EF4-FFF2-40B4-BE49-F238E27FC236}">
                <a16:creationId xmlns:a16="http://schemas.microsoft.com/office/drawing/2014/main" id="{4A338F06-1DC9-AB46-72EE-BBFDF3F2E32B}"/>
              </a:ext>
            </a:extLst>
          </p:cNvPr>
          <p:cNvSpPr txBox="1"/>
          <p:nvPr/>
        </p:nvSpPr>
        <p:spPr>
          <a:xfrm>
            <a:off x="603849" y="1166096"/>
            <a:ext cx="8117457" cy="5346848"/>
          </a:xfrm>
          <a:prstGeom prst="rect">
            <a:avLst/>
          </a:prstGeom>
          <a:noFill/>
        </p:spPr>
        <p:txBody>
          <a:bodyPr wrap="square" rtlCol="0">
            <a:spAutoFit/>
          </a:bodyPr>
          <a:lstStyle/>
          <a:p>
            <a:endParaRPr lang="en-US" sz="2800" b="1" dirty="0">
              <a:latin typeface="Times New Roman" panose="02020603050405020304" pitchFamily="18" charset="0"/>
              <a:cs typeface="Times New Roman" panose="02020603050405020304" pitchFamily="18" charset="0"/>
            </a:endParaRPr>
          </a:p>
          <a:p>
            <a:pPr algn="l" rtl="0">
              <a:lnSpc>
                <a:spcPct val="108000"/>
              </a:lnSpc>
            </a:pPr>
            <a:r>
              <a:rPr lang="en-IN" sz="2800" b="1" dirty="0">
                <a:solidFill>
                  <a:srgbClr val="000000"/>
                </a:solidFill>
                <a:effectLst/>
                <a:latin typeface="Times New Roman" panose="02020603050405020304" pitchFamily="18" charset="0"/>
                <a:cs typeface="Times New Roman" panose="02020603050405020304" pitchFamily="18" charset="0"/>
              </a:rPr>
              <a:t>Product Features</a:t>
            </a:r>
          </a:p>
          <a:p>
            <a:pPr algn="l" rtl="0">
              <a:lnSpc>
                <a:spcPct val="108000"/>
              </a:lnSpc>
              <a:buFont typeface="Arial" panose="020B0604020202020204" pitchFamily="34" charset="0"/>
              <a:buChar char="•"/>
            </a:pPr>
            <a:r>
              <a:rPr lang="en-IN" sz="2400" dirty="0">
                <a:solidFill>
                  <a:srgbClr val="000000"/>
                </a:solidFill>
                <a:effectLst/>
                <a:latin typeface="Times New Roman" panose="02020603050405020304" pitchFamily="18" charset="0"/>
                <a:cs typeface="Times New Roman" panose="02020603050405020304" pitchFamily="18" charset="0"/>
              </a:rPr>
              <a:t>Inventory Management: Track the availability of bikes and accessories, add new bikes, update existing inventory, and view stock levels.</a:t>
            </a:r>
          </a:p>
          <a:p>
            <a:pPr algn="l" rtl="0">
              <a:lnSpc>
                <a:spcPct val="108000"/>
              </a:lnSpc>
              <a:buFont typeface="Arial" panose="020B0604020202020204" pitchFamily="34" charset="0"/>
              <a:buChar char="•"/>
            </a:pPr>
            <a:r>
              <a:rPr lang="en-IN" sz="2400" dirty="0">
                <a:solidFill>
                  <a:srgbClr val="000000"/>
                </a:solidFill>
                <a:effectLst/>
                <a:latin typeface="Times New Roman" panose="02020603050405020304" pitchFamily="18" charset="0"/>
                <a:cs typeface="Times New Roman" panose="02020603050405020304" pitchFamily="18" charset="0"/>
              </a:rPr>
              <a:t>Sales Management: Process customer orders, issue invoices, and update the inventory upon sale completion.</a:t>
            </a:r>
          </a:p>
          <a:p>
            <a:pPr algn="l" rtl="0">
              <a:lnSpc>
                <a:spcPct val="108000"/>
              </a:lnSpc>
              <a:buFont typeface="Arial" panose="020B0604020202020204" pitchFamily="34" charset="0"/>
              <a:buChar char="•"/>
            </a:pPr>
            <a:r>
              <a:rPr lang="en-IN" sz="2400" dirty="0">
                <a:solidFill>
                  <a:srgbClr val="000000"/>
                </a:solidFill>
                <a:effectLst/>
                <a:latin typeface="Times New Roman" panose="02020603050405020304" pitchFamily="18" charset="0"/>
                <a:cs typeface="Times New Roman" panose="02020603050405020304" pitchFamily="18" charset="0"/>
              </a:rPr>
              <a:t>Customer Management: Store customer details, purchase history, and preferences.</a:t>
            </a:r>
          </a:p>
          <a:p>
            <a:pPr algn="l" rtl="0">
              <a:lnSpc>
                <a:spcPct val="108000"/>
              </a:lnSpc>
              <a:buFont typeface="Arial" panose="020B0604020202020204" pitchFamily="34" charset="0"/>
              <a:buChar char="•"/>
            </a:pPr>
            <a:r>
              <a:rPr lang="en-IN" sz="2400" dirty="0">
                <a:solidFill>
                  <a:srgbClr val="000000"/>
                </a:solidFill>
                <a:effectLst/>
                <a:latin typeface="Times New Roman" panose="02020603050405020304" pitchFamily="18" charset="0"/>
                <a:cs typeface="Times New Roman" panose="02020603050405020304" pitchFamily="18" charset="0"/>
              </a:rPr>
              <a:t>Reporting: Generate sales, inventory, and financial reports.</a:t>
            </a:r>
          </a:p>
          <a:p>
            <a:pPr algn="l" rtl="0">
              <a:lnSpc>
                <a:spcPct val="108000"/>
              </a:lnSpc>
              <a:buFont typeface="Arial" panose="020B0604020202020204" pitchFamily="34" charset="0"/>
              <a:buChar char="•"/>
            </a:pPr>
            <a:r>
              <a:rPr lang="en-IN" sz="2400" dirty="0">
                <a:solidFill>
                  <a:srgbClr val="000000"/>
                </a:solidFill>
                <a:effectLst/>
                <a:latin typeface="Times New Roman" panose="02020603050405020304" pitchFamily="18" charset="0"/>
                <a:cs typeface="Times New Roman" panose="02020603050405020304" pitchFamily="18" charset="0"/>
              </a:rPr>
              <a:t>User Management: Manage users (Admin and Users roles) with restricted access based on roles.</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97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73976-53B4-3602-5926-F6379438E4F4}"/>
              </a:ext>
            </a:extLst>
          </p:cNvPr>
          <p:cNvSpPr txBox="1"/>
          <p:nvPr/>
        </p:nvSpPr>
        <p:spPr>
          <a:xfrm>
            <a:off x="388189" y="345056"/>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Overall Description</a:t>
            </a:r>
          </a:p>
        </p:txBody>
      </p:sp>
      <p:sp>
        <p:nvSpPr>
          <p:cNvPr id="3" name="TextBox 2">
            <a:extLst>
              <a:ext uri="{FF2B5EF4-FFF2-40B4-BE49-F238E27FC236}">
                <a16:creationId xmlns:a16="http://schemas.microsoft.com/office/drawing/2014/main" id="{23E14BB2-50F0-D264-2AE7-E0794753AB1C}"/>
              </a:ext>
            </a:extLst>
          </p:cNvPr>
          <p:cNvSpPr txBox="1"/>
          <p:nvPr/>
        </p:nvSpPr>
        <p:spPr>
          <a:xfrm>
            <a:off x="603849" y="1362973"/>
            <a:ext cx="8117457" cy="3566554"/>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Characteristics:</a:t>
            </a:r>
          </a:p>
          <a:p>
            <a:endParaRPr lang="en-US" sz="2400" dirty="0">
              <a:latin typeface="Times New Roman" panose="02020603050405020304" pitchFamily="18" charset="0"/>
              <a:cs typeface="Times New Roman" panose="02020603050405020304" pitchFamily="18" charset="0"/>
            </a:endParaRPr>
          </a:p>
          <a:p>
            <a:pPr algn="l" rtl="0">
              <a:lnSpc>
                <a:spcPct val="108000"/>
              </a:lnSpc>
            </a:pPr>
            <a:r>
              <a:rPr lang="en-US" sz="2400" b="1" dirty="0">
                <a:latin typeface="Times New Roman" panose="02020603050405020304" pitchFamily="18" charset="0"/>
                <a:cs typeface="Times New Roman" panose="02020603050405020304" pitchFamily="18" charset="0"/>
              </a:rPr>
              <a:t>Admin:</a:t>
            </a:r>
            <a:r>
              <a:rPr lang="en-US" sz="2400" dirty="0">
                <a:latin typeface="Times New Roman" panose="02020603050405020304" pitchFamily="18" charset="0"/>
                <a:cs typeface="Times New Roman" panose="02020603050405020304" pitchFamily="18" charset="0"/>
              </a:rPr>
              <a:t> </a:t>
            </a:r>
          </a:p>
          <a:p>
            <a:pPr algn="l" rtl="0">
              <a:lnSpc>
                <a:spcPct val="108000"/>
              </a:lnSpc>
            </a:pPr>
            <a:r>
              <a:rPr lang="en-IN" sz="2400" dirty="0">
                <a:solidFill>
                  <a:srgbClr val="000000"/>
                </a:solidFill>
                <a:latin typeface="Times New Roman" panose="02020603050405020304" pitchFamily="18" charset="0"/>
                <a:cs typeface="Times New Roman" panose="02020603050405020304" pitchFamily="18" charset="0"/>
              </a:rPr>
              <a:t>Full control over the system with access to all modules, including inventory, sales, customer management, and reporting</a:t>
            </a:r>
            <a:endParaRPr lang="en-US" sz="2400"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Users: </a:t>
            </a:r>
            <a:r>
              <a:rPr lang="en-IN" sz="2400" dirty="0">
                <a:solidFill>
                  <a:srgbClr val="000000"/>
                </a:solidFill>
                <a:effectLst/>
                <a:latin typeface="Times New Roman" panose="02020603050405020304" pitchFamily="18" charset="0"/>
                <a:cs typeface="Times New Roman" panose="02020603050405020304" pitchFamily="18" charset="0"/>
              </a:rPr>
              <a:t>Interacts indirectly with the system through the purchase process</a:t>
            </a:r>
            <a:r>
              <a:rPr lang="en-IN" sz="1800" dirty="0">
                <a:solidFill>
                  <a:srgbClr val="000000"/>
                </a:solidFill>
                <a:effectLst/>
                <a:latin typeface="Times New Roman, serif"/>
              </a:rPr>
              <a:t>.</a:t>
            </a:r>
            <a:endParaRPr lang="en-IN" sz="1800" dirty="0">
              <a:solidFill>
                <a:srgbClr val="000000"/>
              </a:solidFill>
              <a:effectLst/>
              <a:latin typeface="Calibri" panose="020F0502020204030204" pitchFamily="34"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0777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4FD969-6EDA-54C9-5735-7155EA9E7C5F}"/>
              </a:ext>
            </a:extLst>
          </p:cNvPr>
          <p:cNvSpPr txBox="1"/>
          <p:nvPr/>
        </p:nvSpPr>
        <p:spPr>
          <a:xfrm>
            <a:off x="388189" y="345056"/>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System Features</a:t>
            </a:r>
          </a:p>
        </p:txBody>
      </p:sp>
      <p:sp>
        <p:nvSpPr>
          <p:cNvPr id="5" name="TextBox 4">
            <a:extLst>
              <a:ext uri="{FF2B5EF4-FFF2-40B4-BE49-F238E27FC236}">
                <a16:creationId xmlns:a16="http://schemas.microsoft.com/office/drawing/2014/main" id="{78448B18-368A-69DB-5A6C-F11080650DBF}"/>
              </a:ext>
            </a:extLst>
          </p:cNvPr>
          <p:cNvSpPr txBox="1"/>
          <p:nvPr/>
        </p:nvSpPr>
        <p:spPr>
          <a:xfrm>
            <a:off x="603849" y="1362973"/>
            <a:ext cx="8117457" cy="2677656"/>
          </a:xfrm>
          <a:prstGeom prst="rect">
            <a:avLst/>
          </a:prstGeom>
          <a:noFill/>
        </p:spPr>
        <p:txBody>
          <a:bodyPr wrap="square" rtlCol="0">
            <a:spAutoFit/>
          </a:bodyPr>
          <a:lstStyle/>
          <a:p>
            <a:pPr marL="514350" indent="-514350">
              <a:buFont typeface="+mj-lt"/>
              <a:buAutoNum type="romanLcPeriod"/>
            </a:pPr>
            <a:r>
              <a:rPr lang="en-IN" sz="2400" dirty="0">
                <a:latin typeface="Times New Roman" panose="02020603050405020304" pitchFamily="18" charset="0"/>
                <a:cs typeface="Times New Roman" panose="02020603050405020304" pitchFamily="18" charset="0"/>
              </a:rPr>
              <a:t>Registration and Login </a:t>
            </a:r>
          </a:p>
          <a:p>
            <a:pPr marL="514350" indent="-514350">
              <a:buFont typeface="+mj-lt"/>
              <a:buAutoNum type="romanLcPeriod"/>
            </a:pPr>
            <a:r>
              <a:rPr lang="en-IN" sz="2400" dirty="0">
                <a:latin typeface="Times New Roman" panose="02020603050405020304" pitchFamily="18" charset="0"/>
                <a:cs typeface="Times New Roman" panose="02020603050405020304" pitchFamily="18" charset="0"/>
              </a:rPr>
              <a:t>Product Information Display </a:t>
            </a:r>
          </a:p>
          <a:p>
            <a:pPr marL="514350" indent="-514350">
              <a:buFont typeface="+mj-lt"/>
              <a:buAutoNum type="romanLcPeriod"/>
            </a:pPr>
            <a:r>
              <a:rPr lang="en-IN" sz="2400" dirty="0">
                <a:latin typeface="Times New Roman" panose="02020603050405020304" pitchFamily="18" charset="0"/>
                <a:cs typeface="Times New Roman" panose="02020603050405020304" pitchFamily="18" charset="0"/>
              </a:rPr>
              <a:t>Cart and Online Ordering </a:t>
            </a:r>
          </a:p>
          <a:p>
            <a:pPr marL="514350" indent="-514350">
              <a:buFont typeface="+mj-lt"/>
              <a:buAutoNum type="romanLcPeriod"/>
            </a:pPr>
            <a:r>
              <a:rPr lang="en-IN" sz="2400" dirty="0">
                <a:latin typeface="Times New Roman" panose="02020603050405020304" pitchFamily="18" charset="0"/>
                <a:cs typeface="Times New Roman" panose="02020603050405020304" pitchFamily="18" charset="0"/>
              </a:rPr>
              <a:t>Tracking Order </a:t>
            </a:r>
          </a:p>
          <a:p>
            <a:pPr marL="514350" indent="-514350">
              <a:buFont typeface="+mj-lt"/>
              <a:buAutoNum type="romanLcPeriod"/>
            </a:pPr>
            <a:r>
              <a:rPr lang="en-IN" sz="2400" dirty="0">
                <a:latin typeface="Times New Roman" panose="02020603050405020304" pitchFamily="18" charset="0"/>
                <a:cs typeface="Times New Roman" panose="02020603050405020304" pitchFamily="18" charset="0"/>
              </a:rPr>
              <a:t>Admin Panel </a:t>
            </a:r>
          </a:p>
          <a:p>
            <a:pPr marL="514350" indent="-514350">
              <a:buFont typeface="+mj-lt"/>
              <a:buAutoNum type="romanLcPeriod"/>
            </a:pPr>
            <a:r>
              <a:rPr lang="en-IN" sz="2400" dirty="0">
                <a:latin typeface="Times New Roman" panose="02020603050405020304" pitchFamily="18" charset="0"/>
                <a:cs typeface="Times New Roman" panose="02020603050405020304" pitchFamily="18" charset="0"/>
              </a:rPr>
              <a:t>Special Offers on Trending Products </a:t>
            </a:r>
          </a:p>
          <a:p>
            <a:pPr marL="514350" indent="-514350">
              <a:buFont typeface="+mj-lt"/>
              <a:buAutoNum type="romanLcPeriod"/>
            </a:pPr>
            <a:r>
              <a:rPr lang="en-IN" sz="2400" dirty="0">
                <a:latin typeface="Times New Roman" panose="02020603050405020304" pitchFamily="18" charset="0"/>
                <a:cs typeface="Times New Roman" panose="02020603050405020304" pitchFamily="18" charset="0"/>
              </a:rPr>
              <a:t>Social Media Integration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030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4FD969-6EDA-54C9-5735-7155EA9E7C5F}"/>
              </a:ext>
            </a:extLst>
          </p:cNvPr>
          <p:cNvSpPr txBox="1"/>
          <p:nvPr/>
        </p:nvSpPr>
        <p:spPr>
          <a:xfrm>
            <a:off x="392501" y="114787"/>
            <a:ext cx="8333117"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Functional Requirements</a:t>
            </a:r>
          </a:p>
        </p:txBody>
      </p:sp>
      <p:sp>
        <p:nvSpPr>
          <p:cNvPr id="5" name="TextBox 4">
            <a:extLst>
              <a:ext uri="{FF2B5EF4-FFF2-40B4-BE49-F238E27FC236}">
                <a16:creationId xmlns:a16="http://schemas.microsoft.com/office/drawing/2014/main" id="{78448B18-368A-69DB-5A6C-F11080650DBF}"/>
              </a:ext>
            </a:extLst>
          </p:cNvPr>
          <p:cNvSpPr txBox="1"/>
          <p:nvPr/>
        </p:nvSpPr>
        <p:spPr>
          <a:xfrm>
            <a:off x="792534" y="761118"/>
            <a:ext cx="8117457"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Admin:</a:t>
            </a:r>
          </a:p>
        </p:txBody>
      </p:sp>
      <p:graphicFrame>
        <p:nvGraphicFramePr>
          <p:cNvPr id="6" name="Table 5">
            <a:extLst>
              <a:ext uri="{FF2B5EF4-FFF2-40B4-BE49-F238E27FC236}">
                <a16:creationId xmlns:a16="http://schemas.microsoft.com/office/drawing/2014/main" id="{8C728045-9FA9-452E-ABA2-4626D978CE3F}"/>
              </a:ext>
            </a:extLst>
          </p:cNvPr>
          <p:cNvGraphicFramePr>
            <a:graphicFrameLocks noGrp="1"/>
          </p:cNvGraphicFramePr>
          <p:nvPr>
            <p:extLst>
              <p:ext uri="{D42A27DB-BD31-4B8C-83A1-F6EECF244321}">
                <p14:modId xmlns:p14="http://schemas.microsoft.com/office/powerpoint/2010/main" val="4190487841"/>
              </p:ext>
            </p:extLst>
          </p:nvPr>
        </p:nvGraphicFramePr>
        <p:xfrm>
          <a:off x="664232" y="1306642"/>
          <a:ext cx="7789653" cy="4411795"/>
        </p:xfrm>
        <a:graphic>
          <a:graphicData uri="http://schemas.openxmlformats.org/drawingml/2006/table">
            <a:tbl>
              <a:tblPr firstRow="1" bandRow="1">
                <a:tableStyleId>{5940675A-B579-460E-94D1-54222C63F5DA}</a:tableStyleId>
              </a:tblPr>
              <a:tblGrid>
                <a:gridCol w="602548">
                  <a:extLst>
                    <a:ext uri="{9D8B030D-6E8A-4147-A177-3AD203B41FA5}">
                      <a16:colId xmlns:a16="http://schemas.microsoft.com/office/drawing/2014/main" val="647490785"/>
                    </a:ext>
                  </a:extLst>
                </a:gridCol>
                <a:gridCol w="7187105">
                  <a:extLst>
                    <a:ext uri="{9D8B030D-6E8A-4147-A177-3AD203B41FA5}">
                      <a16:colId xmlns:a16="http://schemas.microsoft.com/office/drawing/2014/main" val="1915704671"/>
                    </a:ext>
                  </a:extLst>
                </a:gridCol>
              </a:tblGrid>
              <a:tr h="325247">
                <a:tc>
                  <a:txBody>
                    <a:bodyPr/>
                    <a:lstStyle/>
                    <a:p>
                      <a:pPr algn="l"/>
                      <a:r>
                        <a:rPr lang="en-IN" sz="1800" b="1" dirty="0">
                          <a:latin typeface="Times New Roman" panose="02020603050405020304" pitchFamily="18" charset="0"/>
                          <a:cs typeface="Times New Roman" panose="02020603050405020304" pitchFamily="18" charset="0"/>
                        </a:rPr>
                        <a:t>ID</a:t>
                      </a:r>
                      <a:r>
                        <a:rPr lang="en-IN" sz="1500" b="1" dirty="0">
                          <a:latin typeface="Times New Roman" panose="02020603050405020304" pitchFamily="18" charset="0"/>
                          <a:cs typeface="Times New Roman" panose="02020603050405020304" pitchFamily="18" charset="0"/>
                        </a:rPr>
                        <a:t> </a:t>
                      </a:r>
                    </a:p>
                  </a:txBody>
                  <a:tcPr marT="37785" marB="37785" anchor="ctr"/>
                </a:tc>
                <a:tc>
                  <a:txBody>
                    <a:bodyPr/>
                    <a:lstStyle/>
                    <a:p>
                      <a:pPr algn="l"/>
                      <a:r>
                        <a:rPr lang="en-IN" sz="1800" b="1" dirty="0">
                          <a:latin typeface="Times New Roman" panose="02020603050405020304" pitchFamily="18" charset="0"/>
                          <a:cs typeface="Times New Roman" panose="02020603050405020304" pitchFamily="18" charset="0"/>
                        </a:rPr>
                        <a:t>Title and Description</a:t>
                      </a:r>
                    </a:p>
                  </a:txBody>
                  <a:tcPr marT="37785" marB="37785" anchor="ctr"/>
                </a:tc>
                <a:extLst>
                  <a:ext uri="{0D108BD9-81ED-4DB2-BD59-A6C34878D82A}">
                    <a16:rowId xmlns:a16="http://schemas.microsoft.com/office/drawing/2014/main" val="2821287113"/>
                  </a:ext>
                </a:extLst>
              </a:tr>
              <a:tr h="835246">
                <a:tc>
                  <a:txBody>
                    <a:bodyPr/>
                    <a:lstStyle/>
                    <a:p>
                      <a:pPr algn="l"/>
                      <a:r>
                        <a:rPr lang="en-US" sz="1600" dirty="0">
                          <a:latin typeface="Times New Roman" panose="02020603050405020304" pitchFamily="18" charset="0"/>
                          <a:cs typeface="Times New Roman" panose="02020603050405020304" pitchFamily="18" charset="0"/>
                        </a:rPr>
                        <a:t>FR1</a:t>
                      </a:r>
                      <a:endParaRPr lang="en-IN" sz="1600" dirty="0">
                        <a:latin typeface="Times New Roman" panose="02020603050405020304" pitchFamily="18" charset="0"/>
                        <a:cs typeface="Times New Roman" panose="02020603050405020304" pitchFamily="18" charset="0"/>
                      </a:endParaRPr>
                    </a:p>
                  </a:txBody>
                  <a:tcPr marT="37785" marB="37785" anchor="ctr"/>
                </a:tc>
                <a:tc>
                  <a:txBody>
                    <a:bodyPr/>
                    <a:lstStyle/>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Title: Registration &amp; Login</a:t>
                      </a:r>
                    </a:p>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Description: Allows admin to access admin panel.</a:t>
                      </a:r>
                    </a:p>
                  </a:txBody>
                  <a:tcPr marT="37785" marB="37785" anchor="ctr"/>
                </a:tc>
                <a:extLst>
                  <a:ext uri="{0D108BD9-81ED-4DB2-BD59-A6C34878D82A}">
                    <a16:rowId xmlns:a16="http://schemas.microsoft.com/office/drawing/2014/main" val="2890346173"/>
                  </a:ext>
                </a:extLst>
              </a:tr>
              <a:tr h="835246">
                <a:tc>
                  <a:txBody>
                    <a:bodyPr/>
                    <a:lstStyle/>
                    <a:p>
                      <a:pPr algn="l"/>
                      <a:r>
                        <a:rPr lang="en-US" sz="1600" dirty="0">
                          <a:latin typeface="Times New Roman" panose="02020603050405020304" pitchFamily="18" charset="0"/>
                          <a:cs typeface="Times New Roman" panose="02020603050405020304" pitchFamily="18" charset="0"/>
                        </a:rPr>
                        <a:t>FR2</a:t>
                      </a:r>
                      <a:endParaRPr lang="en-IN" sz="1600" dirty="0">
                        <a:latin typeface="Times New Roman" panose="02020603050405020304" pitchFamily="18" charset="0"/>
                        <a:cs typeface="Times New Roman" panose="02020603050405020304" pitchFamily="18" charset="0"/>
                      </a:endParaRPr>
                    </a:p>
                  </a:txBody>
                  <a:tcPr marT="37785" marB="37785" anchor="ctr"/>
                </a:tc>
                <a:tc>
                  <a:txBody>
                    <a:bodyPr/>
                    <a:lstStyle/>
                    <a:p>
                      <a:pPr algn="l" rtl="0">
                        <a:lnSpc>
                          <a:spcPct val="115000"/>
                        </a:lnSpc>
                      </a:pPr>
                      <a:r>
                        <a:rPr lang="en-IN" sz="1800" dirty="0">
                          <a:solidFill>
                            <a:srgbClr val="000000"/>
                          </a:solidFill>
                          <a:effectLst/>
                          <a:latin typeface="Times New Roman" panose="02020603050405020304" pitchFamily="18" charset="0"/>
                          <a:cs typeface="Times New Roman" panose="02020603050405020304" pitchFamily="18" charset="0"/>
                        </a:rPr>
                        <a:t>Title:</a:t>
                      </a:r>
                      <a:r>
                        <a:rPr lang="en-IN" sz="1800" spc="-10" dirty="0">
                          <a:solidFill>
                            <a:srgbClr val="000000"/>
                          </a:solidFill>
                          <a:effectLst/>
                          <a:latin typeface="Times New Roman" panose="02020603050405020304" pitchFamily="18" charset="0"/>
                          <a:cs typeface="Times New Roman" panose="02020603050405020304" pitchFamily="18" charset="0"/>
                        </a:rPr>
                        <a:t> Manages Inventory</a:t>
                      </a:r>
                      <a:endParaRPr lang="en-IN" sz="1800" dirty="0">
                        <a:solidFill>
                          <a:srgbClr val="000000"/>
                        </a:solidFill>
                        <a:effectLst/>
                        <a:latin typeface="Times New Roman" panose="02020603050405020304" pitchFamily="18" charset="0"/>
                        <a:cs typeface="Times New Roman" panose="02020603050405020304" pitchFamily="18" charset="0"/>
                      </a:endParaRPr>
                    </a:p>
                    <a:p>
                      <a:pPr algn="l" rtl="0">
                        <a:lnSpc>
                          <a:spcPct val="115000"/>
                        </a:lnSpc>
                      </a:pPr>
                      <a:r>
                        <a:rPr lang="en-IN" sz="1800" dirty="0">
                          <a:solidFill>
                            <a:srgbClr val="000000"/>
                          </a:solidFill>
                          <a:effectLst/>
                          <a:latin typeface="Times New Roman" panose="02020603050405020304" pitchFamily="18" charset="0"/>
                          <a:cs typeface="Times New Roman" panose="02020603050405020304" pitchFamily="18" charset="0"/>
                        </a:rPr>
                        <a:t>Description:</a:t>
                      </a:r>
                      <a:r>
                        <a:rPr lang="en-IN" sz="1800" spc="-20" dirty="0">
                          <a:solidFill>
                            <a:srgbClr val="000000"/>
                          </a:solidFill>
                          <a:effectLst/>
                          <a:latin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cs typeface="Times New Roman" panose="02020603050405020304" pitchFamily="18" charset="0"/>
                        </a:rPr>
                        <a:t>Allows admin to add, edit or delete the vehicles list from inventory .</a:t>
                      </a:r>
                    </a:p>
                  </a:txBody>
                  <a:tcPr marL="7620" marR="7620" marT="7620" marB="7620"/>
                </a:tc>
                <a:extLst>
                  <a:ext uri="{0D108BD9-81ED-4DB2-BD59-A6C34878D82A}">
                    <a16:rowId xmlns:a16="http://schemas.microsoft.com/office/drawing/2014/main" val="366854046"/>
                  </a:ext>
                </a:extLst>
              </a:tr>
              <a:tr h="695879">
                <a:tc>
                  <a:txBody>
                    <a:bodyPr/>
                    <a:lstStyle/>
                    <a:p>
                      <a:pPr algn="l"/>
                      <a:r>
                        <a:rPr lang="en-US" sz="1600" dirty="0">
                          <a:latin typeface="Times New Roman" panose="02020603050405020304" pitchFamily="18" charset="0"/>
                          <a:cs typeface="Times New Roman" panose="02020603050405020304" pitchFamily="18" charset="0"/>
                        </a:rPr>
                        <a:t>FR3</a:t>
                      </a:r>
                      <a:endParaRPr lang="en-IN" sz="1600" dirty="0">
                        <a:latin typeface="Times New Roman" panose="02020603050405020304" pitchFamily="18" charset="0"/>
                        <a:cs typeface="Times New Roman" panose="02020603050405020304" pitchFamily="18" charset="0"/>
                      </a:endParaRPr>
                    </a:p>
                  </a:txBody>
                  <a:tcPr marT="37785" marB="37785" anchor="ctr"/>
                </a:tc>
                <a:tc>
                  <a:txBody>
                    <a:bodyPr/>
                    <a:lstStyle/>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Title: Manages Customers records</a:t>
                      </a:r>
                    </a:p>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Description: Allows Admin to manage the records of users and customers.</a:t>
                      </a:r>
                    </a:p>
                  </a:txBody>
                  <a:tcPr marT="37785" marB="37785" anchor="ctr"/>
                </a:tc>
                <a:extLst>
                  <a:ext uri="{0D108BD9-81ED-4DB2-BD59-A6C34878D82A}">
                    <a16:rowId xmlns:a16="http://schemas.microsoft.com/office/drawing/2014/main" val="3417641170"/>
                  </a:ext>
                </a:extLst>
              </a:tr>
              <a:tr h="695879">
                <a:tc>
                  <a:txBody>
                    <a:bodyPr/>
                    <a:lstStyle/>
                    <a:p>
                      <a:pPr algn="l"/>
                      <a:r>
                        <a:rPr lang="en-IN" sz="1600" dirty="0">
                          <a:latin typeface="Times New Roman" panose="02020603050405020304" pitchFamily="18" charset="0"/>
                          <a:cs typeface="Times New Roman" panose="02020603050405020304" pitchFamily="18" charset="0"/>
                        </a:rPr>
                        <a:t>FR4</a:t>
                      </a:r>
                    </a:p>
                  </a:txBody>
                  <a:tcPr marT="37785" marB="37785" anchor="ctr"/>
                </a:tc>
                <a:tc>
                  <a:txBody>
                    <a:bodyPr/>
                    <a:lstStyle/>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Title: Track the sales</a:t>
                      </a:r>
                    </a:p>
                    <a:p>
                      <a:pPr rtl="0"/>
                      <a:r>
                        <a:rPr lang="en-IN" sz="1800" kern="1200" dirty="0">
                          <a:solidFill>
                            <a:schemeClr val="tx1"/>
                          </a:solidFill>
                          <a:effectLst/>
                          <a:latin typeface="Times New Roman" panose="02020603050405020304" pitchFamily="18" charset="0"/>
                          <a:ea typeface="+mn-ea"/>
                          <a:cs typeface="Times New Roman" panose="02020603050405020304" pitchFamily="18" charset="0"/>
                        </a:rPr>
                        <a:t>Description: Admin has ability to track the sales that he/she must make a proper plan to increase sales.</a:t>
                      </a:r>
                    </a:p>
                  </a:txBody>
                  <a:tcPr marT="37785" marB="37785" anchor="ctr"/>
                </a:tc>
                <a:extLst>
                  <a:ext uri="{0D108BD9-81ED-4DB2-BD59-A6C34878D82A}">
                    <a16:rowId xmlns:a16="http://schemas.microsoft.com/office/drawing/2014/main" val="3883161835"/>
                  </a:ext>
                </a:extLst>
              </a:tr>
              <a:tr h="695879">
                <a:tc>
                  <a:txBody>
                    <a:bodyPr/>
                    <a:lstStyle/>
                    <a:p>
                      <a:pPr algn="l"/>
                      <a:r>
                        <a:rPr lang="en-IN" sz="1600" dirty="0">
                          <a:latin typeface="Times New Roman" panose="02020603050405020304" pitchFamily="18" charset="0"/>
                          <a:cs typeface="Times New Roman" panose="02020603050405020304" pitchFamily="18" charset="0"/>
                        </a:rPr>
                        <a:t>FR5</a:t>
                      </a:r>
                    </a:p>
                  </a:txBody>
                  <a:tcPr marT="37785" marB="37785" anchor="ctr"/>
                </a:tc>
                <a:tc>
                  <a:txBody>
                    <a:bodyPr/>
                    <a:lstStyle/>
                    <a:p>
                      <a:pPr algn="l" rtl="0">
                        <a:lnSpc>
                          <a:spcPct val="115000"/>
                        </a:lnSpc>
                      </a:pPr>
                      <a:r>
                        <a:rPr lang="en-IN" sz="1800" dirty="0">
                          <a:solidFill>
                            <a:srgbClr val="000000"/>
                          </a:solidFill>
                          <a:effectLst/>
                          <a:latin typeface="Times New Roman" panose="02020603050405020304" pitchFamily="18" charset="0"/>
                          <a:cs typeface="Times New Roman" panose="02020603050405020304" pitchFamily="18" charset="0"/>
                        </a:rPr>
                        <a:t>Title: Generate Reports</a:t>
                      </a:r>
                    </a:p>
                    <a:p>
                      <a:pPr algn="l" rtl="0">
                        <a:lnSpc>
                          <a:spcPct val="115000"/>
                        </a:lnSpc>
                      </a:pPr>
                      <a:r>
                        <a:rPr lang="en-IN" sz="1800" dirty="0">
                          <a:solidFill>
                            <a:srgbClr val="000000"/>
                          </a:solidFill>
                          <a:effectLst/>
                          <a:latin typeface="Times New Roman" panose="02020603050405020304" pitchFamily="18" charset="0"/>
                          <a:cs typeface="Times New Roman" panose="02020603050405020304" pitchFamily="18" charset="0"/>
                        </a:rPr>
                        <a:t>Description: Admin can create reports.</a:t>
                      </a:r>
                    </a:p>
                  </a:txBody>
                  <a:tcPr marL="7620" marR="7620" marT="7620" marB="7620"/>
                </a:tc>
                <a:extLst>
                  <a:ext uri="{0D108BD9-81ED-4DB2-BD59-A6C34878D82A}">
                    <a16:rowId xmlns:a16="http://schemas.microsoft.com/office/drawing/2014/main" val="1097742801"/>
                  </a:ext>
                </a:extLst>
              </a:tr>
            </a:tbl>
          </a:graphicData>
        </a:graphic>
      </p:graphicFrame>
    </p:spTree>
    <p:extLst>
      <p:ext uri="{BB962C8B-B14F-4D97-AF65-F5344CB8AC3E}">
        <p14:creationId xmlns:p14="http://schemas.microsoft.com/office/powerpoint/2010/main" val="3080345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821</TotalTime>
  <Words>965</Words>
  <Application>Microsoft Office PowerPoint</Application>
  <PresentationFormat>On-screen Show (4:3)</PresentationFormat>
  <Paragraphs>168</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Aptos</vt:lpstr>
      <vt:lpstr>Aptos Display</vt:lpstr>
      <vt:lpstr>Arial</vt:lpstr>
      <vt:lpstr>Calibri</vt:lpstr>
      <vt:lpstr>Times New Roman</vt:lpstr>
      <vt:lpstr>Times New Roman,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 Patel</dc:creator>
  <cp:lastModifiedBy>Ritesh Bhusara</cp:lastModifiedBy>
  <cp:revision>23</cp:revision>
  <dcterms:created xsi:type="dcterms:W3CDTF">2024-10-03T13:04:38Z</dcterms:created>
  <dcterms:modified xsi:type="dcterms:W3CDTF">2024-12-12T07:01:54Z</dcterms:modified>
</cp:coreProperties>
</file>